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444" r:id="rId3"/>
    <p:sldId id="421" r:id="rId4"/>
    <p:sldId id="439" r:id="rId5"/>
    <p:sldId id="428" r:id="rId6"/>
    <p:sldId id="440" r:id="rId7"/>
    <p:sldId id="441" r:id="rId8"/>
    <p:sldId id="443" r:id="rId9"/>
    <p:sldId id="438" r:id="rId10"/>
    <p:sldId id="427" r:id="rId11"/>
    <p:sldId id="429" r:id="rId12"/>
    <p:sldId id="442" r:id="rId13"/>
    <p:sldId id="430" r:id="rId14"/>
    <p:sldId id="431" r:id="rId15"/>
    <p:sldId id="432" r:id="rId16"/>
    <p:sldId id="433" r:id="rId17"/>
    <p:sldId id="434" r:id="rId18"/>
    <p:sldId id="436" r:id="rId19"/>
    <p:sldId id="435" r:id="rId20"/>
    <p:sldId id="270" r:id="rId21"/>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423"/>
    <a:srgbClr val="1F409A"/>
    <a:srgbClr val="393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6" autoAdjust="0"/>
  </p:normalViewPr>
  <p:slideViewPr>
    <p:cSldViewPr>
      <p:cViewPr varScale="1">
        <p:scale>
          <a:sx n="50" d="100"/>
          <a:sy n="50" d="100"/>
        </p:scale>
        <p:origin x="902" y="-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t>19/03/2025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t>‹#›</a:t>
            </a:fld>
            <a:endParaRPr lang="en-VN"/>
          </a:p>
        </p:txBody>
      </p:sp>
    </p:spTree>
    <p:extLst>
      <p:ext uri="{BB962C8B-B14F-4D97-AF65-F5344CB8AC3E}">
        <p14:creationId xmlns:p14="http://schemas.microsoft.com/office/powerpoint/2010/main" val="417931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63AEE-29DA-58F5-A7DA-71048332A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4FCE31-3B9F-7D6E-5660-E5673CCBC9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88B42-87A7-BE40-A4A2-01F0F9B8BF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D2650C-B21B-CB1F-7D96-8532BE00C6FD}"/>
              </a:ext>
            </a:extLst>
          </p:cNvPr>
          <p:cNvSpPr>
            <a:spLocks noGrp="1"/>
          </p:cNvSpPr>
          <p:nvPr>
            <p:ph type="sldNum" sz="quarter" idx="5"/>
          </p:nvPr>
        </p:nvSpPr>
        <p:spPr/>
        <p:txBody>
          <a:bodyPr/>
          <a:lstStyle/>
          <a:p>
            <a:fld id="{24F9DA84-3FF9-FB45-98BD-20A27889F2B0}" type="slidenum">
              <a:rPr lang="en-US" smtClean="0"/>
              <a:t>2</a:t>
            </a:fld>
            <a:endParaRPr lang="en-US"/>
          </a:p>
        </p:txBody>
      </p:sp>
    </p:spTree>
    <p:extLst>
      <p:ext uri="{BB962C8B-B14F-4D97-AF65-F5344CB8AC3E}">
        <p14:creationId xmlns:p14="http://schemas.microsoft.com/office/powerpoint/2010/main" val="276617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0.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2"/>
            <a:stretch>
              <a:fillRect/>
            </a:stretch>
          </a:blipFill>
        </p:spPr>
        <p:txBody>
          <a:bodyPr/>
          <a:lstStyle/>
          <a:p>
            <a:endParaRPr lang="vi-VN"/>
          </a:p>
        </p:txBody>
      </p:sp>
      <p:sp>
        <p:nvSpPr>
          <p:cNvPr id="3" name="Freeform 3"/>
          <p:cNvSpPr/>
          <p:nvPr/>
        </p:nvSpPr>
        <p:spPr>
          <a:xfrm>
            <a:off x="94010" y="839265"/>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3"/>
            <a:stretch>
              <a:fillRect r="-4967"/>
            </a:stretch>
          </a:blipFill>
        </p:spPr>
        <p:txBody>
          <a:bodyPr/>
          <a:lstStyle/>
          <a:p>
            <a:endParaRPr lang="vi-VN"/>
          </a:p>
        </p:txBody>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4"/>
            <a:stretch>
              <a:fillRect t="-6937" b="-6937"/>
            </a:stretch>
          </a:blipFill>
        </p:spPr>
        <p:txBody>
          <a:bodyPr/>
          <a:lstStyle/>
          <a:p>
            <a:endParaRPr lang="vi-VN"/>
          </a:p>
        </p:txBody>
      </p:sp>
      <p:sp>
        <p:nvSpPr>
          <p:cNvPr id="5" name="Freeform 5"/>
          <p:cNvSpPr/>
          <p:nvPr/>
        </p:nvSpPr>
        <p:spPr>
          <a:xfrm>
            <a:off x="9829800" y="191108"/>
            <a:ext cx="2743200" cy="2612628"/>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4381258" y="2925165"/>
            <a:ext cx="14005165" cy="6573018"/>
          </a:xfrm>
          <a:prstGeom prst="rect">
            <a:avLst/>
          </a:prstGeom>
        </p:spPr>
        <p:txBody>
          <a:bodyPr lIns="0" tIns="0" rIns="0" bIns="0" rtlCol="0" anchor="t">
            <a:spAutoFit/>
          </a:bodyPr>
          <a:lstStyle/>
          <a:p>
            <a:pPr algn="ctr">
              <a:lnSpc>
                <a:spcPct val="130000"/>
              </a:lnSpc>
            </a:pPr>
            <a:r>
              <a:rPr lang="en-US" sz="4400" dirty="0">
                <a:solidFill>
                  <a:srgbClr val="F5FFFB"/>
                </a:solidFill>
                <a:latin typeface="+mj-lt"/>
                <a:ea typeface="Arial Unicode Bold"/>
                <a:cs typeface="Times New Roman" panose="02020603050405020304" pitchFamily="18" charset="0"/>
                <a:sym typeface="Arial Unicode Bold"/>
              </a:rPr>
              <a:t>THỰC TẬP CNTT 5: TRIỂN KHAI ỨNG DỤNG AI, IoT</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ĐỀ TÀI: CẢNH BÁO CẢM BIẾN NHỊP TIM </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Thành viên: Nguyễn Thị Thùy Linh (Nhóm trưởng)</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                 Nguyễn Lan Phượng</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           Đặng Đình Quân</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             Nguyễn Anh Tuấn</a:t>
            </a:r>
          </a:p>
          <a:p>
            <a:pPr algn="ctr">
              <a:lnSpc>
                <a:spcPct val="130000"/>
              </a:lnSpc>
            </a:pPr>
            <a:endParaRPr lang="en-US" sz="1200" dirty="0">
              <a:solidFill>
                <a:srgbClr val="F5FFFB"/>
              </a:solidFill>
              <a:latin typeface="+mj-lt"/>
              <a:ea typeface="Arial Unicode Bold"/>
              <a:cs typeface="Times New Roman" panose="02020603050405020304" pitchFamily="18" charset="0"/>
              <a:sym typeface="Arial Unicode Bold"/>
            </a:endParaRPr>
          </a:p>
          <a:p>
            <a:pPr>
              <a:lnSpc>
                <a:spcPts val="5967"/>
              </a:lnSpc>
            </a:pPr>
            <a:r>
              <a:rPr lang="en-US" sz="4000" dirty="0">
                <a:solidFill>
                  <a:srgbClr val="F5FFFB"/>
                </a:solidFill>
                <a:latin typeface="+mj-lt"/>
                <a:ea typeface="Arial Unicode Bold"/>
                <a:cs typeface="Times New Roman" panose="02020603050405020304" pitchFamily="18" charset="0"/>
                <a:sym typeface="Arial Unicode Bold"/>
              </a:rPr>
              <a:t>	</a:t>
            </a:r>
            <a:r>
              <a:rPr lang="en-US" sz="3600" dirty="0">
                <a:solidFill>
                  <a:srgbClr val="F5FFFB"/>
                </a:solidFill>
                <a:latin typeface="+mj-lt"/>
                <a:ea typeface="Arial Unicode Bold"/>
                <a:cs typeface="Times New Roman" panose="02020603050405020304" pitchFamily="18" charset="0"/>
                <a:sym typeface="Arial Unicode Bold"/>
              </a:rPr>
              <a:t>Giảng viên: ThS. Lê Trung </a:t>
            </a:r>
            <a:r>
              <a:rPr lang="en-US" sz="3600" dirty="0" err="1">
                <a:solidFill>
                  <a:srgbClr val="F5FFFB"/>
                </a:solidFill>
                <a:latin typeface="+mj-lt"/>
                <a:ea typeface="Arial Unicode Bold"/>
                <a:cs typeface="Times New Roman" panose="02020603050405020304" pitchFamily="18" charset="0"/>
                <a:sym typeface="Arial Unicode Bold"/>
              </a:rPr>
              <a:t>Hiếu</a:t>
            </a:r>
            <a:r>
              <a:rPr lang="en-US" sz="3600" dirty="0">
                <a:solidFill>
                  <a:srgbClr val="F5FFFB"/>
                </a:solidFill>
                <a:latin typeface="+mj-lt"/>
                <a:ea typeface="Arial Unicode Bold"/>
                <a:cs typeface="Times New Roman" panose="02020603050405020304" pitchFamily="18" charset="0"/>
                <a:sym typeface="Arial Unicode Bold"/>
              </a:rPr>
              <a:t> </a:t>
            </a:r>
          </a:p>
          <a:p>
            <a:pPr>
              <a:lnSpc>
                <a:spcPts val="5967"/>
              </a:lnSpc>
            </a:pPr>
            <a:r>
              <a:rPr lang="en-US" sz="3600" dirty="0">
                <a:solidFill>
                  <a:srgbClr val="F5FFFB"/>
                </a:solidFill>
                <a:latin typeface="+mj-lt"/>
                <a:ea typeface="Arial Unicode Bold"/>
                <a:cs typeface="Times New Roman" panose="02020603050405020304" pitchFamily="18" charset="0"/>
                <a:sym typeface="Arial Unicode Bold"/>
              </a:rPr>
              <a:t>                           </a:t>
            </a:r>
            <a:r>
              <a:rPr lang="en-US" sz="3600" dirty="0" err="1">
                <a:solidFill>
                  <a:srgbClr val="F5FFFB"/>
                </a:solidFill>
                <a:latin typeface="+mj-lt"/>
                <a:ea typeface="Arial Unicode Bold"/>
                <a:cs typeface="Times New Roman" panose="02020603050405020304" pitchFamily="18" charset="0"/>
                <a:sym typeface="Arial Unicode Bold"/>
              </a:rPr>
              <a:t>ThS</a:t>
            </a:r>
            <a:r>
              <a:rPr lang="en-US" sz="3600" dirty="0">
                <a:solidFill>
                  <a:srgbClr val="F5FFFB"/>
                </a:solidFill>
                <a:latin typeface="+mj-lt"/>
                <a:ea typeface="Arial Unicode Bold"/>
                <a:cs typeface="Times New Roman" panose="02020603050405020304" pitchFamily="18" charset="0"/>
                <a:sym typeface="Arial Unicode Bold"/>
              </a:rPr>
              <a:t>. </a:t>
            </a:r>
            <a:r>
              <a:rPr lang="vi-VN" sz="3600" dirty="0">
                <a:solidFill>
                  <a:srgbClr val="F5FFFB"/>
                </a:solidFill>
                <a:latin typeface="+mj-lt"/>
                <a:ea typeface="Arial Unicode Bold"/>
                <a:cs typeface="Times New Roman" panose="02020603050405020304" pitchFamily="18" charset="0"/>
                <a:sym typeface="Arial Unicode Bold"/>
              </a:rPr>
              <a:t>Nguyễn Văn Nhân</a:t>
            </a:r>
            <a:endParaRPr lang="en-US" sz="3600" dirty="0">
              <a:solidFill>
                <a:srgbClr val="F5FFFB"/>
              </a:solidFill>
              <a:latin typeface="+mj-lt"/>
              <a:ea typeface="Arial Unicode Bold"/>
              <a:cs typeface="Times New Roman" panose="02020603050405020304" pitchFamily="18" charset="0"/>
              <a:sym typeface="Arial Unicode Bold"/>
            </a:endParaRPr>
          </a:p>
        </p:txBody>
      </p:sp>
      <p:pic>
        <p:nvPicPr>
          <p:cNvPr id="8" name="Picture 7">
            <a:extLst>
              <a:ext uri="{FF2B5EF4-FFF2-40B4-BE49-F238E27FC236}">
                <a16:creationId xmlns:a16="http://schemas.microsoft.com/office/drawing/2014/main" id="{C82DBF24-E1C3-E117-BC08-D0C7AE5FA7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894" y="1421222"/>
            <a:ext cx="63500" cy="76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FA9FD-F30D-7E1C-CC96-E765B06F3B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1923C85-C624-FF72-569F-7FC659A676E1}"/>
              </a:ext>
            </a:extLst>
          </p:cNvPr>
          <p:cNvSpPr/>
          <p:nvPr/>
        </p:nvSpPr>
        <p:spPr>
          <a:xfrm>
            <a:off x="0" y="9611811"/>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E013A569-E05A-3A5F-4E6B-EA5487710EF7}"/>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F2B16917-75B0-B2EB-D9EE-75E5AB454151}"/>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PHẦN CỨNG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2EE5E06E-D6D0-83EF-710A-F63EE230BF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588E277C-FDCE-B783-397A-13C0F4A1CB26}"/>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Cảm biến MAX30102 và ADXL345</a:t>
            </a:r>
            <a:r>
              <a:rPr lang="vi-VN" sz="3600" dirty="0"/>
              <a:t>.</a:t>
            </a:r>
          </a:p>
          <a:p>
            <a:pPr marL="571500" indent="-571500" algn="just">
              <a:lnSpc>
                <a:spcPct val="150000"/>
              </a:lnSpc>
              <a:buClr>
                <a:srgbClr val="1F409A"/>
              </a:buClr>
              <a:buFont typeface="Arial" panose="020B0604020202020204" pitchFamily="34" charset="0"/>
              <a:buChar char="•"/>
            </a:pPr>
            <a:r>
              <a:rPr lang="vi-VN" sz="3600" b="1" dirty="0"/>
              <a:t>ESP32</a:t>
            </a:r>
            <a:r>
              <a:rPr lang="vi-VN" sz="3600" dirty="0"/>
              <a:t> hoặc </a:t>
            </a:r>
            <a:r>
              <a:rPr lang="vi-VN" sz="3600" b="1" dirty="0"/>
              <a:t>ESP8266</a:t>
            </a:r>
            <a:r>
              <a:rPr lang="vi-VN" sz="3600" dirty="0"/>
              <a:t> (nếu bạn muốn kết nối với mạng Wi-Fi để gửi dữ liệu)</a:t>
            </a:r>
          </a:p>
          <a:p>
            <a:pPr marL="571500" indent="-571500" algn="just">
              <a:lnSpc>
                <a:spcPct val="150000"/>
              </a:lnSpc>
              <a:buClr>
                <a:srgbClr val="1F409A"/>
              </a:buClr>
              <a:buFont typeface="Arial" panose="020B0604020202020204" pitchFamily="34" charset="0"/>
              <a:buChar char="•"/>
            </a:pPr>
            <a:r>
              <a:rPr lang="vi-VN" sz="3600" b="1" dirty="0"/>
              <a:t>Mạch nguồn</a:t>
            </a:r>
          </a:p>
          <a:p>
            <a:pPr marL="571500" indent="-571500" algn="just">
              <a:lnSpc>
                <a:spcPct val="150000"/>
              </a:lnSpc>
              <a:buClr>
                <a:srgbClr val="1F409A"/>
              </a:buClr>
              <a:buFont typeface="Arial" panose="020B0604020202020204" pitchFamily="34" charset="0"/>
              <a:buChar char="•"/>
            </a:pPr>
            <a:r>
              <a:rPr lang="vi-VN" sz="3600" b="1" dirty="0"/>
              <a:t>Dây kết nối (</a:t>
            </a:r>
            <a:r>
              <a:rPr lang="vi-VN" sz="3600" dirty="0"/>
              <a:t>VCC, GND, SCL, SDA, INT)</a:t>
            </a:r>
            <a:endParaRPr lang="vi-VN" sz="3600" b="1" dirty="0"/>
          </a:p>
          <a:p>
            <a:pPr marL="571500" indent="-571500" algn="just">
              <a:lnSpc>
                <a:spcPct val="150000"/>
              </a:lnSpc>
              <a:buClr>
                <a:srgbClr val="1F409A"/>
              </a:buClr>
              <a:buFont typeface="Arial" panose="020B0604020202020204" pitchFamily="34" charset="0"/>
              <a:buChar char="•"/>
            </a:pPr>
            <a:r>
              <a:rPr lang="vi-VN" sz="3600" b="1" dirty="0"/>
              <a:t>Các linh kiện bổ sung </a:t>
            </a:r>
            <a:r>
              <a:rPr lang="vi-VN" sz="3600" dirty="0"/>
              <a:t>( Điện trở, mạch bảo vệ, cảm biến gia tốc)</a:t>
            </a:r>
          </a:p>
          <a:p>
            <a:pPr marL="571500" indent="-571500" algn="just">
              <a:lnSpc>
                <a:spcPct val="150000"/>
              </a:lnSpc>
              <a:buClr>
                <a:srgbClr val="1F409A"/>
              </a:buClr>
              <a:buFont typeface="Arial" panose="020B0604020202020204" pitchFamily="34" charset="0"/>
              <a:buChar char="•"/>
            </a:pPr>
            <a:r>
              <a:rPr lang="vi-VN" sz="3600" b="1" dirty="0">
                <a:latin typeface="Arial" panose="020B0604020202020204" pitchFamily="34" charset="0"/>
                <a:cs typeface="Arial" panose="020B0604020202020204" pitchFamily="34" charset="0"/>
              </a:rPr>
              <a:t>Sạc dự phòng</a:t>
            </a:r>
            <a:endParaRPr lang="en-US"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5CB58D7-F3B1-4531-AC32-F4E1C4645D69}"/>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9</a:t>
            </a:r>
            <a:endParaRPr lang="en-US" sz="3000" dirty="0">
              <a:latin typeface="Arial" panose="020B0604020202020204" pitchFamily="34" charset="0"/>
              <a:cs typeface="Arial" panose="020B0604020202020204" pitchFamily="34" charset="0"/>
            </a:endParaRPr>
          </a:p>
        </p:txBody>
      </p:sp>
      <p:pic>
        <p:nvPicPr>
          <p:cNvPr id="2050" name="Picture 2" descr="Module Cảm Biến Gia Tốc ADXL345 IIC/SPI | Linh Kiện Điện Tử 3M">
            <a:extLst>
              <a:ext uri="{FF2B5EF4-FFF2-40B4-BE49-F238E27FC236}">
                <a16:creationId xmlns:a16="http://schemas.microsoft.com/office/drawing/2014/main" id="{0AD37C7E-5687-4C67-C2F3-100A80DC9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8972" y="2048345"/>
            <a:ext cx="5085600" cy="3390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Y-MAX30102 Pulse Oximeter Heart Rate Sensor - إلكترينو">
            <a:extLst>
              <a:ext uri="{FF2B5EF4-FFF2-40B4-BE49-F238E27FC236}">
                <a16:creationId xmlns:a16="http://schemas.microsoft.com/office/drawing/2014/main" id="{5F284FCE-794C-6F4B-2B57-1FACDE0A59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02654" y="5309675"/>
            <a:ext cx="5085600" cy="38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312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25DF2-30AE-3588-B8BE-7C6C83DB64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A7CD35-AA8F-7036-4DB6-80158381AF9C}"/>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B9062AB2-E7BB-B2CD-1BBB-48EB68025904}"/>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4D0D73D7-F0FB-473F-D154-D3FF04866915}"/>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PHẦN MỀM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E3C5549B-4C64-21A5-4293-C0BFA3462E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21DBE74D-B095-A883-D1AE-21FBFFDD1DF8}"/>
              </a:ext>
            </a:extLst>
          </p:cNvPr>
          <p:cNvSpPr txBox="1"/>
          <p:nvPr/>
        </p:nvSpPr>
        <p:spPr>
          <a:xfrm>
            <a:off x="533400" y="2008963"/>
            <a:ext cx="11630167"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Arduino IDE </a:t>
            </a:r>
            <a:r>
              <a:rPr lang="vi-VN" sz="3600" dirty="0"/>
              <a:t>(Sử dụng để lập trình cho vi điều khiển (Arduino, ESP32, hoặc ESP8266, Arduino IDE cung cấp môi trường phát triển tích hợp, hỗ trợ viết, biên dịch và tải mã nguồn lên vi điều khiển).</a:t>
            </a:r>
            <a:endParaRPr lang="vi-VN" sz="3600" b="1" dirty="0"/>
          </a:p>
          <a:p>
            <a:pPr marL="571500" indent="-571500" algn="just">
              <a:lnSpc>
                <a:spcPct val="150000"/>
              </a:lnSpc>
              <a:buClr>
                <a:srgbClr val="1F409A"/>
              </a:buClr>
              <a:buFont typeface="Arial" panose="020B0604020202020204" pitchFamily="34" charset="0"/>
              <a:buChar char="•"/>
            </a:pPr>
            <a:r>
              <a:rPr lang="vi-VN" sz="3600" b="1" dirty="0"/>
              <a:t>Thư viện Arduino</a:t>
            </a:r>
            <a:r>
              <a:rPr lang="vi-VN" sz="3600" dirty="0"/>
              <a:t>: Để đơn giản hóa việc lập trình,  hoặc thư viện từ SparkFun dành cho cảm biến MAX3010x. Các thư viện này cung cấp các hàm để khởi tạo cảm biến, đọc dữ liệu nhịp tim và SpO₂. </a:t>
            </a:r>
          </a:p>
          <a:p>
            <a:pPr marL="571500" indent="-571500" algn="just">
              <a:lnSpc>
                <a:spcPct val="150000"/>
              </a:lnSpc>
              <a:buClr>
                <a:srgbClr val="1F409A"/>
              </a:buClr>
              <a:buFont typeface="Arial" panose="020B0604020202020204" pitchFamily="34" charset="0"/>
              <a:buChar char="•"/>
            </a:pPr>
            <a:endParaRPr lang="vi-VN" sz="3600" dirty="0"/>
          </a:p>
        </p:txBody>
      </p:sp>
      <p:pic>
        <p:nvPicPr>
          <p:cNvPr id="3074" name="Picture 2">
            <a:extLst>
              <a:ext uri="{FF2B5EF4-FFF2-40B4-BE49-F238E27FC236}">
                <a16:creationId xmlns:a16="http://schemas.microsoft.com/office/drawing/2014/main" id="{880FF6F3-44F3-3DFC-952E-9D45FA49BF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59712" y="1752285"/>
            <a:ext cx="3593798" cy="35937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CDC518-5CE8-67FD-0FC6-E31AF1D9F121}"/>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10</a:t>
            </a:r>
            <a:endParaRPr lang="en-US" sz="3000" dirty="0">
              <a:latin typeface="Arial" panose="020B0604020202020204" pitchFamily="34" charset="0"/>
              <a:cs typeface="Arial" panose="020B0604020202020204" pitchFamily="34" charset="0"/>
            </a:endParaRPr>
          </a:p>
        </p:txBody>
      </p:sp>
      <p:pic>
        <p:nvPicPr>
          <p:cNvPr id="6" name="Picture 2" descr="Mạch Mtiny ESP32 WROOM-32E (Arduino Compatible)">
            <a:extLst>
              <a:ext uri="{FF2B5EF4-FFF2-40B4-BE49-F238E27FC236}">
                <a16:creationId xmlns:a16="http://schemas.microsoft.com/office/drawing/2014/main" id="{37CAE935-7609-5FD9-6785-0260A85F87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1424" y="5537358"/>
            <a:ext cx="4558422" cy="390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14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5F5C-2495-0220-76A7-1FF54F99DC0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4DEB0C-BD3E-7F88-ABC3-56C998FAC202}"/>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26416B20-53DA-5B41-D4ED-F337A960E964}"/>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D957C776-14AF-40B3-60D7-F609768C0EA0}"/>
              </a:ext>
            </a:extLst>
          </p:cNvPr>
          <p:cNvSpPr txBox="1"/>
          <p:nvPr/>
        </p:nvSpPr>
        <p:spPr>
          <a:xfrm>
            <a:off x="496824" y="764717"/>
            <a:ext cx="13280136" cy="707886"/>
          </a:xfrm>
          <a:prstGeom prst="rect">
            <a:avLst/>
          </a:prstGeom>
          <a:noFill/>
        </p:spPr>
        <p:txBody>
          <a:bodyPr wrap="square" rtlCol="0">
            <a:spAutoFit/>
          </a:bodyPr>
          <a:lstStyle/>
          <a:p>
            <a:r>
              <a:rPr lang="vi-VN" sz="4000" b="1" dirty="0">
                <a:solidFill>
                  <a:schemeClr val="accent6"/>
                </a:solidFill>
                <a:latin typeface="Arial"/>
                <a:cs typeface="Arial"/>
              </a:rPr>
              <a:t>SƠ ĐỒ HỆ THỐNG</a:t>
            </a:r>
            <a:endParaRPr lang="en-US" sz="4000" b="1" dirty="0">
              <a:solidFill>
                <a:schemeClr val="accent6"/>
              </a:solidFill>
              <a:latin typeface="Arial"/>
              <a:cs typeface="Arial"/>
            </a:endParaRPr>
          </a:p>
        </p:txBody>
      </p:sp>
      <p:pic>
        <p:nvPicPr>
          <p:cNvPr id="208" name="Picture 207" descr="Dai Nam [PPT] Template 15.png">
            <a:extLst>
              <a:ext uri="{FF2B5EF4-FFF2-40B4-BE49-F238E27FC236}">
                <a16:creationId xmlns:a16="http://schemas.microsoft.com/office/drawing/2014/main" id="{FEDD9ED8-CC96-E70D-1EF2-5B856074A5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EC26940F-0D9D-7A00-907C-34D82C5EF453}"/>
              </a:ext>
            </a:extLst>
          </p:cNvPr>
          <p:cNvSpPr txBox="1"/>
          <p:nvPr/>
        </p:nvSpPr>
        <p:spPr>
          <a:xfrm>
            <a:off x="533400" y="2008963"/>
            <a:ext cx="6248400"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Arduino IDE </a:t>
            </a:r>
            <a:r>
              <a:rPr lang="vi-VN" sz="3600" dirty="0"/>
              <a:t>(Sử dụng để lập trình cho vi điều khiển (Arduino, ESP32, hoặc ESP8266).</a:t>
            </a:r>
            <a:endParaRPr lang="vi-VN" sz="3600" b="1" dirty="0"/>
          </a:p>
          <a:p>
            <a:pPr marL="571500" indent="-571500" algn="just">
              <a:lnSpc>
                <a:spcPct val="150000"/>
              </a:lnSpc>
              <a:buClr>
                <a:srgbClr val="1F409A"/>
              </a:buClr>
              <a:buFont typeface="Arial" panose="020B0604020202020204" pitchFamily="34" charset="0"/>
              <a:buChar char="•"/>
            </a:pPr>
            <a:r>
              <a:rPr lang="vi-VN" sz="3600" b="1" dirty="0"/>
              <a:t>Thư viện MAX30105</a:t>
            </a:r>
            <a:r>
              <a:rPr lang="it-IT" sz="3600" dirty="0"/>
              <a:t>(</a:t>
            </a:r>
            <a:r>
              <a:rPr lang="vi-VN" sz="3600" dirty="0"/>
              <a:t>Sử dụng để dễ dàng giao tiếp và đọc dữ liệu từ cảm biến MAX30102.)</a:t>
            </a:r>
          </a:p>
          <a:p>
            <a:pPr marL="571500" indent="-571500" algn="just">
              <a:lnSpc>
                <a:spcPct val="150000"/>
              </a:lnSpc>
              <a:buClr>
                <a:srgbClr val="1F409A"/>
              </a:buClr>
              <a:buFont typeface="Arial" panose="020B0604020202020204" pitchFamily="34" charset="0"/>
              <a:buChar char="•"/>
            </a:pPr>
            <a:endParaRPr lang="vi-VN" sz="3600" dirty="0"/>
          </a:p>
        </p:txBody>
      </p:sp>
      <p:sp>
        <p:nvSpPr>
          <p:cNvPr id="7" name="TextBox 6">
            <a:extLst>
              <a:ext uri="{FF2B5EF4-FFF2-40B4-BE49-F238E27FC236}">
                <a16:creationId xmlns:a16="http://schemas.microsoft.com/office/drawing/2014/main" id="{C27DFD0C-48D9-48F5-30F5-1E75B761C8E9}"/>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11</a:t>
            </a:r>
            <a:endParaRPr lang="en-US" sz="3000" dirty="0">
              <a:latin typeface="Arial" panose="020B0604020202020204" pitchFamily="34" charset="0"/>
              <a:cs typeface="Arial" panose="020B0604020202020204" pitchFamily="34" charset="0"/>
            </a:endParaRPr>
          </a:p>
        </p:txBody>
      </p:sp>
      <p:pic>
        <p:nvPicPr>
          <p:cNvPr id="10" name="Hình ảnh 9">
            <a:extLst>
              <a:ext uri="{FF2B5EF4-FFF2-40B4-BE49-F238E27FC236}">
                <a16:creationId xmlns:a16="http://schemas.microsoft.com/office/drawing/2014/main" id="{847027C7-E174-C1A5-5195-9E08282BEFF6}"/>
              </a:ext>
            </a:extLst>
          </p:cNvPr>
          <p:cNvPicPr>
            <a:picLocks noChangeAspect="1"/>
          </p:cNvPicPr>
          <p:nvPr/>
        </p:nvPicPr>
        <p:blipFill>
          <a:blip r:embed="rId5"/>
          <a:srcRect l="5603"/>
          <a:stretch/>
        </p:blipFill>
        <p:spPr>
          <a:xfrm>
            <a:off x="6781800" y="2046477"/>
            <a:ext cx="11308938" cy="6938656"/>
          </a:xfrm>
          <a:prstGeom prst="rect">
            <a:avLst/>
          </a:prstGeom>
        </p:spPr>
      </p:pic>
    </p:spTree>
    <p:extLst>
      <p:ext uri="{BB962C8B-B14F-4D97-AF65-F5344CB8AC3E}">
        <p14:creationId xmlns:p14="http://schemas.microsoft.com/office/powerpoint/2010/main" val="172482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0296E-3E16-5D30-2DD3-D15A9697EF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75E2CDA-DA8A-8C3D-FBDC-4C25E1376DA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CBB71083-5E6A-A6EA-3229-B88A189D763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33551B5F-E242-36A2-9A2E-A1F6377643D4}"/>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CÁC BƯỚC THỰC HIỆN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66DDF05B-CF82-55FE-7300-E2BFB85D26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57F2F0AD-3710-CE90-FDB1-C7759604C54C}"/>
              </a:ext>
            </a:extLst>
          </p:cNvPr>
          <p:cNvSpPr txBox="1"/>
          <p:nvPr/>
        </p:nvSpPr>
        <p:spPr>
          <a:xfrm>
            <a:off x="533400" y="1842630"/>
            <a:ext cx="11630167" cy="7843686"/>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400" b="1" dirty="0"/>
              <a:t>Kết nối cảm biến MAX30102 cảm biến ADXL345 với vi điều khiển:</a:t>
            </a:r>
          </a:p>
          <a:p>
            <a:pPr marL="571500" indent="-571500" algn="just">
              <a:lnSpc>
                <a:spcPct val="150000"/>
              </a:lnSpc>
              <a:buClr>
                <a:srgbClr val="1F409A"/>
              </a:buClr>
              <a:buFont typeface="Arial" panose="020B0604020202020204" pitchFamily="34" charset="0"/>
              <a:buChar char="•"/>
            </a:pPr>
            <a:r>
              <a:rPr lang="vi-VN" sz="3400" dirty="0"/>
              <a:t> </a:t>
            </a:r>
            <a:r>
              <a:rPr lang="vi-VN" sz="3400" b="1" dirty="0"/>
              <a:t>VCC</a:t>
            </a:r>
            <a:r>
              <a:rPr lang="vi-VN" sz="3400" dirty="0"/>
              <a:t> của </a:t>
            </a:r>
            <a:r>
              <a:rPr lang="vi-VN" sz="3400" b="1" dirty="0"/>
              <a:t>MAX30102</a:t>
            </a:r>
            <a:r>
              <a:rPr lang="vi-VN" sz="3400" dirty="0"/>
              <a:t> và </a:t>
            </a:r>
            <a:r>
              <a:rPr lang="vi-VN" sz="3400" b="1" dirty="0"/>
              <a:t>ADXL345</a:t>
            </a:r>
            <a:r>
              <a:rPr lang="vi-VN" sz="3400" dirty="0"/>
              <a:t> nối với </a:t>
            </a:r>
            <a:r>
              <a:rPr lang="vi-VN" sz="3400" b="1" dirty="0"/>
              <a:t>3.3V hoặc 5V</a:t>
            </a:r>
            <a:r>
              <a:rPr lang="vi-VN" sz="3400" dirty="0"/>
              <a:t> (tùy vào vi điều khiển).</a:t>
            </a:r>
          </a:p>
          <a:p>
            <a:pPr marL="571500" indent="-571500" algn="just">
              <a:lnSpc>
                <a:spcPct val="150000"/>
              </a:lnSpc>
              <a:buClr>
                <a:srgbClr val="1F409A"/>
              </a:buClr>
              <a:buFont typeface="Arial" panose="020B0604020202020204" pitchFamily="34" charset="0"/>
              <a:buChar char="•"/>
            </a:pPr>
            <a:r>
              <a:rPr lang="vi-VN" sz="3400" b="1" dirty="0"/>
              <a:t>GND</a:t>
            </a:r>
            <a:r>
              <a:rPr lang="vi-VN" sz="3400" dirty="0"/>
              <a:t> của </a:t>
            </a:r>
            <a:r>
              <a:rPr lang="vi-VN" sz="3400" b="1" dirty="0"/>
              <a:t>MAX30102</a:t>
            </a:r>
            <a:r>
              <a:rPr lang="vi-VN" sz="3400" dirty="0"/>
              <a:t> và </a:t>
            </a:r>
            <a:r>
              <a:rPr lang="vi-VN" sz="3400" b="1" dirty="0"/>
              <a:t>ADXL345</a:t>
            </a:r>
            <a:r>
              <a:rPr lang="vi-VN" sz="3400" dirty="0"/>
              <a:t> nối với </a:t>
            </a:r>
            <a:r>
              <a:rPr lang="vi-VN" sz="3400" b="1" dirty="0"/>
              <a:t>GND</a:t>
            </a:r>
            <a:r>
              <a:rPr lang="vi-VN" sz="3400" dirty="0"/>
              <a:t> trên vi điều khiển .</a:t>
            </a:r>
          </a:p>
          <a:p>
            <a:pPr marL="571500" indent="-571500" algn="just">
              <a:lnSpc>
                <a:spcPct val="150000"/>
              </a:lnSpc>
              <a:buClr>
                <a:srgbClr val="1F409A"/>
              </a:buClr>
              <a:buFont typeface="Arial" panose="020B0604020202020204" pitchFamily="34" charset="0"/>
              <a:buChar char="•"/>
            </a:pPr>
            <a:r>
              <a:rPr lang="vi-VN" sz="3400" b="1" dirty="0"/>
              <a:t>SDA</a:t>
            </a:r>
            <a:r>
              <a:rPr lang="vi-VN" sz="3400" dirty="0"/>
              <a:t> của </a:t>
            </a:r>
            <a:r>
              <a:rPr lang="vi-VN" sz="3400" b="1" dirty="0"/>
              <a:t>MAX30102</a:t>
            </a:r>
            <a:r>
              <a:rPr lang="vi-VN" sz="3400" dirty="0"/>
              <a:t> và </a:t>
            </a:r>
            <a:r>
              <a:rPr lang="vi-VN" sz="3400" b="1" dirty="0"/>
              <a:t>ADXL345</a:t>
            </a:r>
            <a:r>
              <a:rPr lang="vi-VN" sz="3400" dirty="0"/>
              <a:t> nối với chân </a:t>
            </a:r>
            <a:r>
              <a:rPr lang="vi-VN" sz="3400" b="1" dirty="0"/>
              <a:t>GPIO21 (ESP32).</a:t>
            </a:r>
          </a:p>
          <a:p>
            <a:pPr marL="571500" indent="-571500" algn="just">
              <a:lnSpc>
                <a:spcPct val="150000"/>
              </a:lnSpc>
              <a:buClr>
                <a:srgbClr val="1F409A"/>
              </a:buClr>
              <a:buFont typeface="Arial" panose="020B0604020202020204" pitchFamily="34" charset="0"/>
              <a:buChar char="•"/>
            </a:pPr>
            <a:r>
              <a:rPr lang="vi-VN" sz="3400" b="1" dirty="0"/>
              <a:t>SCL</a:t>
            </a:r>
            <a:r>
              <a:rPr lang="vi-VN" sz="3400" dirty="0"/>
              <a:t> của </a:t>
            </a:r>
            <a:r>
              <a:rPr lang="vi-VN" sz="3400" b="1" dirty="0"/>
              <a:t>MAX30102</a:t>
            </a:r>
            <a:r>
              <a:rPr lang="vi-VN" sz="3400" dirty="0"/>
              <a:t> và </a:t>
            </a:r>
            <a:r>
              <a:rPr lang="vi-VN" sz="3400" b="1" dirty="0"/>
              <a:t>ADXL345</a:t>
            </a:r>
            <a:r>
              <a:rPr lang="vi-VN" sz="3400" dirty="0"/>
              <a:t> nối với chân </a:t>
            </a:r>
            <a:r>
              <a:rPr lang="vi-VN" sz="3400" b="1" dirty="0"/>
              <a:t>GPIO22 (ESP32).</a:t>
            </a:r>
            <a:endParaRPr lang="vi-VN" sz="3400" dirty="0"/>
          </a:p>
        </p:txBody>
      </p:sp>
      <p:sp>
        <p:nvSpPr>
          <p:cNvPr id="9" name="AutoShape 6" descr="Tìm hiểu nhịp tim bình thường - khi nào bạn nên đi khám bác sĩ?">
            <a:extLst>
              <a:ext uri="{FF2B5EF4-FFF2-40B4-BE49-F238E27FC236}">
                <a16:creationId xmlns:a16="http://schemas.microsoft.com/office/drawing/2014/main" id="{9E556C1E-F808-9F46-9640-1C9F9A20A9F0}"/>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5130" name="Picture 10" descr="Cảm Biến Nhịp Tim Và Oxy Trong Máu MAX30100 - Nshop">
            <a:extLst>
              <a:ext uri="{FF2B5EF4-FFF2-40B4-BE49-F238E27FC236}">
                <a16:creationId xmlns:a16="http://schemas.microsoft.com/office/drawing/2014/main" id="{CA7B305B-77A4-04B9-252C-51121DA82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4400" y="2317455"/>
            <a:ext cx="5569671" cy="33766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2929AD-3620-A2BD-C2C5-7F115F08C65E}"/>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12</a:t>
            </a:r>
            <a:endParaRPr lang="en-US" sz="3000" dirty="0">
              <a:latin typeface="Arial" panose="020B0604020202020204" pitchFamily="34" charset="0"/>
              <a:cs typeface="Arial" panose="020B0604020202020204" pitchFamily="34" charset="0"/>
            </a:endParaRPr>
          </a:p>
        </p:txBody>
      </p:sp>
      <p:pic>
        <p:nvPicPr>
          <p:cNvPr id="1026" name="Picture 2" descr="Module Cảm Biến Gia Tốc ADXL345 IIC/SPI | Linh Kiện Điện Tử 3M">
            <a:extLst>
              <a:ext uri="{FF2B5EF4-FFF2-40B4-BE49-F238E27FC236}">
                <a16:creationId xmlns:a16="http://schemas.microsoft.com/office/drawing/2014/main" id="{E4668431-99AB-8114-A8BF-DF32E929B2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29213" y="5913939"/>
            <a:ext cx="5125387" cy="341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99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6271A-D347-EB9D-41DF-E8AA5AD3E4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BABE7A-1770-D3C7-3886-1EBEAE731AA8}"/>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6DF5EB2E-B7F8-196C-49FB-B9E1A1276C70}"/>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FCB6E3DB-66D8-CB9D-906D-9FC969A22759}"/>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CÁC BƯỚC THỰC HIỆN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DA4CC33A-AB71-DC3F-C1E5-123699CABF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D614AB14-DC50-D3AC-05DB-426104922C91}"/>
              </a:ext>
            </a:extLst>
          </p:cNvPr>
          <p:cNvSpPr txBox="1"/>
          <p:nvPr/>
        </p:nvSpPr>
        <p:spPr>
          <a:xfrm>
            <a:off x="533400" y="2008963"/>
            <a:ext cx="11630167" cy="8299644"/>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SDA/SCL</a:t>
            </a:r>
            <a:r>
              <a:rPr lang="vi-VN" sz="3600" dirty="0"/>
              <a:t> của </a:t>
            </a:r>
            <a:r>
              <a:rPr lang="vi-VN" sz="3600" b="1" dirty="0"/>
              <a:t>MAX30102</a:t>
            </a:r>
            <a:r>
              <a:rPr lang="vi-VN" sz="3600" dirty="0"/>
              <a:t> nối với chân </a:t>
            </a:r>
            <a:r>
              <a:rPr lang="vi-VN" sz="3600" b="1" dirty="0"/>
              <a:t>DATA (ESP32).</a:t>
            </a:r>
            <a:endParaRPr lang="vi-VN" sz="3600" dirty="0"/>
          </a:p>
          <a:p>
            <a:pPr marL="571500" indent="-571500" algn="just">
              <a:lnSpc>
                <a:spcPct val="150000"/>
              </a:lnSpc>
              <a:buClr>
                <a:srgbClr val="1F409A"/>
              </a:buClr>
              <a:buFont typeface="Arial" panose="020B0604020202020204" pitchFamily="34" charset="0"/>
              <a:buChar char="•"/>
            </a:pPr>
            <a:r>
              <a:rPr lang="vi-VN" sz="3600" dirty="0"/>
              <a:t>Kết nối màn hình hiển thị.</a:t>
            </a:r>
          </a:p>
          <a:p>
            <a:pPr marL="571500" indent="-571500" algn="just">
              <a:lnSpc>
                <a:spcPct val="150000"/>
              </a:lnSpc>
              <a:buClr>
                <a:srgbClr val="1F409A"/>
              </a:buClr>
              <a:buFont typeface="Arial" panose="020B0604020202020204" pitchFamily="34" charset="0"/>
              <a:buChar char="•"/>
            </a:pPr>
            <a:r>
              <a:rPr lang="vi-VN" sz="3600" b="1" dirty="0"/>
              <a:t>Cấp nguồn </a:t>
            </a:r>
            <a:r>
              <a:rPr lang="vi-VN" sz="3600" dirty="0"/>
              <a:t>(Đảm bảo cung cấp nguồn ổn định cho vi điều khiển và cảm biến.)</a:t>
            </a:r>
          </a:p>
          <a:p>
            <a:pPr marL="571500" indent="-571500" algn="just">
              <a:lnSpc>
                <a:spcPct val="150000"/>
              </a:lnSpc>
              <a:buClr>
                <a:srgbClr val="1F409A"/>
              </a:buClr>
              <a:buFont typeface="Arial" panose="020B0604020202020204" pitchFamily="34" charset="0"/>
              <a:buChar char="•"/>
            </a:pPr>
            <a:r>
              <a:rPr lang="vi-VN" sz="3600" dirty="0"/>
              <a:t>Cài đặt </a:t>
            </a:r>
            <a:r>
              <a:rPr lang="vi-VN" sz="3600" b="1" dirty="0"/>
              <a:t>Arduino IDE.</a:t>
            </a:r>
          </a:p>
          <a:p>
            <a:pPr marL="571500" indent="-571500" algn="just">
              <a:lnSpc>
                <a:spcPct val="150000"/>
              </a:lnSpc>
              <a:buClr>
                <a:srgbClr val="1F409A"/>
              </a:buClr>
              <a:buFont typeface="Arial" panose="020B0604020202020204" pitchFamily="34" charset="0"/>
              <a:buChar char="•"/>
            </a:pPr>
            <a:r>
              <a:rPr lang="vi-VN" sz="3600" dirty="0"/>
              <a:t>Cài đặt các thư viện cần thiết, </a:t>
            </a:r>
            <a:r>
              <a:rPr lang="vi-VN" sz="3600" b="1" dirty="0"/>
              <a:t>MAX30100</a:t>
            </a:r>
            <a:r>
              <a:rPr lang="vi-VN" sz="3600" dirty="0"/>
              <a:t> hoặc </a:t>
            </a:r>
            <a:r>
              <a:rPr lang="vi-VN" sz="3600" b="1" dirty="0"/>
              <a:t>MAX30105.</a:t>
            </a:r>
          </a:p>
          <a:p>
            <a:pPr marL="571500" indent="-571500" algn="just">
              <a:lnSpc>
                <a:spcPct val="150000"/>
              </a:lnSpc>
              <a:buClr>
                <a:srgbClr val="1F409A"/>
              </a:buClr>
              <a:buFont typeface="Arial" panose="020B0604020202020204" pitchFamily="34" charset="0"/>
              <a:buChar char="•"/>
            </a:pPr>
            <a:endParaRPr lang="vi-VN" sz="3600" dirty="0"/>
          </a:p>
          <a:p>
            <a:pPr marL="571500" indent="-571500" algn="just">
              <a:lnSpc>
                <a:spcPct val="150000"/>
              </a:lnSpc>
              <a:buClr>
                <a:srgbClr val="1F409A"/>
              </a:buClr>
              <a:buFont typeface="Arial" panose="020B0604020202020204" pitchFamily="34" charset="0"/>
              <a:buChar char="•"/>
            </a:pPr>
            <a:endParaRPr lang="vi-VN" sz="3600" dirty="0"/>
          </a:p>
        </p:txBody>
      </p:sp>
      <p:pic>
        <p:nvPicPr>
          <p:cNvPr id="6147" name="Picture 3" descr="Cảm Biến Nhịp Tim Và Oxy Trong Máu MAX30100 - Nshop">
            <a:extLst>
              <a:ext uri="{FF2B5EF4-FFF2-40B4-BE49-F238E27FC236}">
                <a16:creationId xmlns:a16="http://schemas.microsoft.com/office/drawing/2014/main" id="{A621EA03-E979-4706-DA2E-AE9ACBA9C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08253" y="1934998"/>
            <a:ext cx="5825067"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A0DCDE-AD73-C442-0267-0C544915EF22}"/>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13</a:t>
            </a:r>
            <a:endParaRPr lang="en-US" sz="3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4434ADE-5245-E81B-7F18-FCE81A2CFCD3}"/>
              </a:ext>
            </a:extLst>
          </p:cNvPr>
          <p:cNvPicPr>
            <a:picLocks noChangeAspect="1"/>
          </p:cNvPicPr>
          <p:nvPr/>
        </p:nvPicPr>
        <p:blipFill>
          <a:blip r:embed="rId6"/>
          <a:stretch>
            <a:fillRect/>
          </a:stretch>
        </p:blipFill>
        <p:spPr>
          <a:xfrm>
            <a:off x="12453941" y="5370109"/>
            <a:ext cx="5300659" cy="3975494"/>
          </a:xfrm>
          <a:prstGeom prst="rect">
            <a:avLst/>
          </a:prstGeom>
        </p:spPr>
      </p:pic>
    </p:spTree>
    <p:extLst>
      <p:ext uri="{BB962C8B-B14F-4D97-AF65-F5344CB8AC3E}">
        <p14:creationId xmlns:p14="http://schemas.microsoft.com/office/powerpoint/2010/main" val="3574384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66B64-678A-6E22-D1BF-B70B0E5045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7284FB-47F3-C453-D4AD-D889E064DC6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100F3CCD-3093-8383-15C3-2C48521799A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8BB9E1A3-C2C1-6A0B-B15F-8D13A0F38E71}"/>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CÁC BƯỚC THỰC HIỆN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28A73F67-7BDB-6770-037F-1176962FF6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D16433F4-EC7D-8F80-ED83-CC1DC83573E5}"/>
              </a:ext>
            </a:extLst>
          </p:cNvPr>
          <p:cNvSpPr txBox="1"/>
          <p:nvPr/>
        </p:nvSpPr>
        <p:spPr>
          <a:xfrm>
            <a:off x="533400" y="2008963"/>
            <a:ext cx="11630167"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Viết mã nguồn để đọc dữ liệu từ cảm biến </a:t>
            </a:r>
            <a:r>
              <a:rPr lang="vi-VN" sz="3600" b="1" dirty="0"/>
              <a:t>MAX30102 </a:t>
            </a:r>
            <a:r>
              <a:rPr lang="vi-VN" sz="3600" dirty="0"/>
              <a:t>và thiết bị cảm biến gia tốc </a:t>
            </a:r>
            <a:r>
              <a:rPr lang="vi-VN" sz="3600" b="1" dirty="0"/>
              <a:t>ADXL345.</a:t>
            </a:r>
          </a:p>
          <a:p>
            <a:pPr marL="571500" indent="-571500" algn="just">
              <a:lnSpc>
                <a:spcPct val="150000"/>
              </a:lnSpc>
              <a:buClr>
                <a:srgbClr val="1F409A"/>
              </a:buClr>
              <a:buFont typeface="Arial" panose="020B0604020202020204" pitchFamily="34" charset="0"/>
              <a:buChar char="•"/>
            </a:pPr>
            <a:r>
              <a:rPr lang="vi-VN" sz="3600" dirty="0"/>
              <a:t>Xử lý và hiển thị dữ liệu. ( Lọc và sử lí sữ liệu để có được nhịp tim chính xác).</a:t>
            </a:r>
          </a:p>
          <a:p>
            <a:pPr marL="571500" indent="-571500" algn="just">
              <a:lnSpc>
                <a:spcPct val="150000"/>
              </a:lnSpc>
              <a:buClr>
                <a:srgbClr val="1F409A"/>
              </a:buClr>
              <a:buFont typeface="Arial" panose="020B0604020202020204" pitchFamily="34" charset="0"/>
              <a:buChar char="•"/>
            </a:pPr>
            <a:r>
              <a:rPr lang="vi-VN" sz="3600" dirty="0"/>
              <a:t>Kết nối hệ thống với IoT (</a:t>
            </a:r>
            <a:r>
              <a:rPr lang="vi-VN" sz="3600" b="1" dirty="0"/>
              <a:t>ESP32</a:t>
            </a:r>
            <a:r>
              <a:rPr lang="vi-VN" sz="3600" dirty="0"/>
              <a:t> hoặc </a:t>
            </a:r>
            <a:r>
              <a:rPr lang="vi-VN" sz="3600" b="1" dirty="0"/>
              <a:t>ESP8266, </a:t>
            </a:r>
            <a:r>
              <a:rPr lang="vi-VN" sz="3600" dirty="0"/>
              <a:t>lập trình để gửi dữ liệu nhịp tim và gia tốc qua </a:t>
            </a:r>
            <a:r>
              <a:rPr lang="vi-VN" sz="3600" b="1" dirty="0"/>
              <a:t>Wi-Fi</a:t>
            </a:r>
            <a:r>
              <a:rPr lang="vi-VN" sz="3600" dirty="0"/>
              <a:t> lên một ứng dụng di động hoặc máy chủ.)</a:t>
            </a:r>
          </a:p>
          <a:p>
            <a:pPr marL="571500" indent="-571500" algn="just">
              <a:lnSpc>
                <a:spcPct val="150000"/>
              </a:lnSpc>
              <a:buClr>
                <a:srgbClr val="1F409A"/>
              </a:buClr>
              <a:buFont typeface="Arial" panose="020B0604020202020204" pitchFamily="34" charset="0"/>
              <a:buChar char="•"/>
            </a:pPr>
            <a:endParaRPr lang="vi-VN" sz="3600" dirty="0"/>
          </a:p>
          <a:p>
            <a:pPr marL="571500" indent="-571500" algn="just">
              <a:lnSpc>
                <a:spcPct val="150000"/>
              </a:lnSpc>
              <a:buClr>
                <a:srgbClr val="1F409A"/>
              </a:buClr>
              <a:buFont typeface="Arial" panose="020B0604020202020204" pitchFamily="34" charset="0"/>
              <a:buChar char="•"/>
            </a:pPr>
            <a:endParaRPr lang="vi-VN" sz="3600" dirty="0"/>
          </a:p>
        </p:txBody>
      </p:sp>
      <p:sp>
        <p:nvSpPr>
          <p:cNvPr id="4" name="TextBox 3">
            <a:extLst>
              <a:ext uri="{FF2B5EF4-FFF2-40B4-BE49-F238E27FC236}">
                <a16:creationId xmlns:a16="http://schemas.microsoft.com/office/drawing/2014/main" id="{3CE7E551-1EDB-13F0-1D41-EE56B7A12686}"/>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14</a:t>
            </a:r>
            <a:endParaRPr lang="en-US" sz="3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5D3A0C8-2EBE-6531-28CB-77BFC792AAFA}"/>
              </a:ext>
            </a:extLst>
          </p:cNvPr>
          <p:cNvPicPr>
            <a:picLocks noChangeAspect="1"/>
          </p:cNvPicPr>
          <p:nvPr/>
        </p:nvPicPr>
        <p:blipFill>
          <a:blip r:embed="rId5"/>
          <a:stretch>
            <a:fillRect/>
          </a:stretch>
        </p:blipFill>
        <p:spPr>
          <a:xfrm>
            <a:off x="13030200" y="2301004"/>
            <a:ext cx="5008559" cy="6779884"/>
          </a:xfrm>
          <a:prstGeom prst="rect">
            <a:avLst/>
          </a:prstGeom>
        </p:spPr>
      </p:pic>
    </p:spTree>
    <p:extLst>
      <p:ext uri="{BB962C8B-B14F-4D97-AF65-F5344CB8AC3E}">
        <p14:creationId xmlns:p14="http://schemas.microsoft.com/office/powerpoint/2010/main" val="638362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A6224-D84F-2868-4886-0CF4325E67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0D43C1-15AD-15B6-084E-DD896377411A}"/>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649C71D1-07EB-690D-B60E-62D08B4C1CC9}"/>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A17E19FB-7FAB-5841-2B67-05BF5AC1FD61}"/>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KẾT QUẢ MONG ĐỢI</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ADD29174-1330-F0B9-FBBD-1011F10F5D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6A4DAB5B-9352-85CC-215D-BEAA2BA9C384}"/>
              </a:ext>
            </a:extLst>
          </p:cNvPr>
          <p:cNvSpPr txBox="1"/>
          <p:nvPr/>
        </p:nvSpPr>
        <p:spPr>
          <a:xfrm>
            <a:off x="533400" y="2008963"/>
            <a:ext cx="11630167" cy="8299644"/>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0" i="0" dirty="0">
                <a:solidFill>
                  <a:srgbClr val="000000"/>
                </a:solidFill>
                <a:effectLst/>
              </a:rPr>
              <a:t>Hệ thống sẽ đo và hiển thị được nhịp tim của bạn trên màn hình ( Nhịp tim bình thường của một người khỏe mạnh từ 60-110)</a:t>
            </a:r>
          </a:p>
          <a:p>
            <a:pPr marL="571500" indent="-571500" algn="just">
              <a:lnSpc>
                <a:spcPct val="150000"/>
              </a:lnSpc>
              <a:buClr>
                <a:srgbClr val="1F409A"/>
              </a:buClr>
              <a:buFont typeface="Arial" panose="020B0604020202020204" pitchFamily="34" charset="0"/>
              <a:buChar char="•"/>
            </a:pPr>
            <a:r>
              <a:rPr lang="vi-VN" sz="3600" b="1" i="0" dirty="0">
                <a:solidFill>
                  <a:srgbClr val="000000"/>
                </a:solidFill>
                <a:effectLst/>
              </a:rPr>
              <a:t>Thu thập nhịp tim: </a:t>
            </a:r>
            <a:r>
              <a:rPr lang="vi-VN" sz="3600" b="0" i="0" dirty="0">
                <a:solidFill>
                  <a:srgbClr val="000000"/>
                </a:solidFill>
                <a:effectLst/>
              </a:rPr>
              <a:t>Hệ thống sẽ thu thập nhịp tim liên tục và lưu trữ dữ liệu.</a:t>
            </a:r>
          </a:p>
          <a:p>
            <a:pPr marL="571500" indent="-571500" algn="just">
              <a:lnSpc>
                <a:spcPct val="150000"/>
              </a:lnSpc>
              <a:buClr>
                <a:srgbClr val="1F409A"/>
              </a:buClr>
              <a:buFont typeface="Arial" panose="020B0604020202020204" pitchFamily="34" charset="0"/>
              <a:buChar char="•"/>
            </a:pPr>
            <a:r>
              <a:rPr lang="vi-VN" sz="3600" b="1" i="0" dirty="0">
                <a:solidFill>
                  <a:srgbClr val="000000"/>
                </a:solidFill>
                <a:effectLst/>
              </a:rPr>
              <a:t>Cảnh báo bất thường: </a:t>
            </a:r>
            <a:r>
              <a:rPr lang="vi-VN" sz="3600" b="0" i="0" dirty="0">
                <a:solidFill>
                  <a:srgbClr val="000000"/>
                </a:solidFill>
                <a:effectLst/>
              </a:rPr>
              <a:t>Khi nhịp tim vượt ngưỡng bình thường, hệ thống sẽ phát ra cảnh báo qua ứng dụng di động hoặc email.</a:t>
            </a:r>
          </a:p>
          <a:p>
            <a:pPr marL="571500" indent="-571500" algn="just">
              <a:lnSpc>
                <a:spcPct val="150000"/>
              </a:lnSpc>
              <a:buClr>
                <a:srgbClr val="1F409A"/>
              </a:buClr>
              <a:buFont typeface="Arial" panose="020B0604020202020204" pitchFamily="34" charset="0"/>
              <a:buChar char="•"/>
            </a:pPr>
            <a:endParaRPr lang="vi-VN" sz="3600" dirty="0"/>
          </a:p>
          <a:p>
            <a:pPr marL="571500" indent="-571500" algn="just">
              <a:lnSpc>
                <a:spcPct val="150000"/>
              </a:lnSpc>
              <a:buClr>
                <a:srgbClr val="1F409A"/>
              </a:buClr>
              <a:buFont typeface="Arial" panose="020B0604020202020204" pitchFamily="34" charset="0"/>
              <a:buChar char="•"/>
            </a:pPr>
            <a:endParaRPr lang="vi-VN" sz="3600" dirty="0"/>
          </a:p>
        </p:txBody>
      </p:sp>
      <p:sp>
        <p:nvSpPr>
          <p:cNvPr id="4" name="TextBox 3">
            <a:extLst>
              <a:ext uri="{FF2B5EF4-FFF2-40B4-BE49-F238E27FC236}">
                <a16:creationId xmlns:a16="http://schemas.microsoft.com/office/drawing/2014/main" id="{18042A45-5AFD-2256-A0BC-9ED366222311}"/>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15</a:t>
            </a:r>
            <a:endParaRPr lang="en-US" sz="3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D6B84DB-9919-D9F2-44AA-A5CE5C630205}"/>
              </a:ext>
            </a:extLst>
          </p:cNvPr>
          <p:cNvPicPr>
            <a:picLocks noChangeAspect="1"/>
          </p:cNvPicPr>
          <p:nvPr/>
        </p:nvPicPr>
        <p:blipFill>
          <a:blip r:embed="rId5"/>
          <a:stretch>
            <a:fillRect/>
          </a:stretch>
        </p:blipFill>
        <p:spPr>
          <a:xfrm>
            <a:off x="12912930" y="2276511"/>
            <a:ext cx="4685666" cy="3179821"/>
          </a:xfrm>
          <a:prstGeom prst="rect">
            <a:avLst/>
          </a:prstGeom>
        </p:spPr>
      </p:pic>
      <p:pic>
        <p:nvPicPr>
          <p:cNvPr id="15" name="Picture 14">
            <a:extLst>
              <a:ext uri="{FF2B5EF4-FFF2-40B4-BE49-F238E27FC236}">
                <a16:creationId xmlns:a16="http://schemas.microsoft.com/office/drawing/2014/main" id="{B8B984F0-B4EA-A486-2830-4B01D2ED5E79}"/>
              </a:ext>
            </a:extLst>
          </p:cNvPr>
          <p:cNvPicPr>
            <a:picLocks noChangeAspect="1"/>
          </p:cNvPicPr>
          <p:nvPr/>
        </p:nvPicPr>
        <p:blipFill>
          <a:blip r:embed="rId6"/>
          <a:stretch>
            <a:fillRect/>
          </a:stretch>
        </p:blipFill>
        <p:spPr>
          <a:xfrm>
            <a:off x="12696967" y="5732581"/>
            <a:ext cx="5294806" cy="3266109"/>
          </a:xfrm>
          <a:prstGeom prst="rect">
            <a:avLst/>
          </a:prstGeom>
        </p:spPr>
      </p:pic>
    </p:spTree>
    <p:extLst>
      <p:ext uri="{BB962C8B-B14F-4D97-AF65-F5344CB8AC3E}">
        <p14:creationId xmlns:p14="http://schemas.microsoft.com/office/powerpoint/2010/main" val="302922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5394-AD01-C036-E03F-8256EBB0DC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5E66F2-B52F-FDA3-7015-E879D49840B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D20BC8EE-1CA0-E56E-BF87-BCB56F3B528C}"/>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1081A439-0D17-DF1A-18DF-C4A0279CC166}"/>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ĐÁNH GIÁ HỆ THỐNG</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1B9F3AC6-A0CE-551D-8B82-510EA80D9D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70A66D13-7CC9-E64D-8839-99F4B2511C0B}"/>
              </a:ext>
            </a:extLst>
          </p:cNvPr>
          <p:cNvSpPr txBox="1"/>
          <p:nvPr/>
        </p:nvSpPr>
        <p:spPr>
          <a:xfrm>
            <a:off x="533400" y="2008963"/>
            <a:ext cx="11630167"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Đo độ chính xác</a:t>
            </a:r>
            <a:r>
              <a:rPr lang="vi-VN" sz="3600" dirty="0"/>
              <a:t>: Độ chính xác tương đối, khoảng tầm 90-95% ( ví dụ: nhịp tim thực tế của bạn là 70, thì máy sẽ đo nhịp tim của bạn khoản 68-72, một kết quả tương đối chính xác)</a:t>
            </a:r>
          </a:p>
          <a:p>
            <a:pPr marL="571500" indent="-571500" algn="just">
              <a:lnSpc>
                <a:spcPct val="150000"/>
              </a:lnSpc>
              <a:buClr>
                <a:srgbClr val="1F409A"/>
              </a:buClr>
              <a:buFont typeface="Arial" panose="020B0604020202020204" pitchFamily="34" charset="0"/>
              <a:buChar char="•"/>
            </a:pPr>
            <a:r>
              <a:rPr lang="vi-VN" sz="3600" b="1" dirty="0"/>
              <a:t>Đánh giá hiệu quả của AI</a:t>
            </a:r>
            <a:r>
              <a:rPr lang="vi-VN" sz="3600" dirty="0"/>
              <a:t>: Kiểm tra khả năng dự đoán các bất thường về nhịp tim và mức độ chính xác của các mô hình AI trong việc nhận diện các vấn đề sức khỏe.</a:t>
            </a:r>
          </a:p>
          <a:p>
            <a:pPr marL="571500" indent="-571500" algn="just">
              <a:lnSpc>
                <a:spcPct val="150000"/>
              </a:lnSpc>
              <a:buClr>
                <a:srgbClr val="1F409A"/>
              </a:buClr>
              <a:buFont typeface="Arial" panose="020B0604020202020204" pitchFamily="34" charset="0"/>
              <a:buChar char="•"/>
            </a:pPr>
            <a:endParaRPr lang="vi-VN" sz="3600" dirty="0"/>
          </a:p>
        </p:txBody>
      </p:sp>
      <p:sp>
        <p:nvSpPr>
          <p:cNvPr id="4" name="TextBox 3">
            <a:extLst>
              <a:ext uri="{FF2B5EF4-FFF2-40B4-BE49-F238E27FC236}">
                <a16:creationId xmlns:a16="http://schemas.microsoft.com/office/drawing/2014/main" id="{4A60AE83-60BC-52D1-CA05-E012C2A3536E}"/>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16</a:t>
            </a:r>
            <a:endParaRPr lang="en-US" sz="3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22B19A2-8361-331C-BD3F-F753BFD1DEB3}"/>
              </a:ext>
            </a:extLst>
          </p:cNvPr>
          <p:cNvPicPr>
            <a:picLocks noChangeAspect="1"/>
          </p:cNvPicPr>
          <p:nvPr/>
        </p:nvPicPr>
        <p:blipFill>
          <a:blip r:embed="rId5"/>
          <a:stretch>
            <a:fillRect/>
          </a:stretch>
        </p:blipFill>
        <p:spPr>
          <a:xfrm>
            <a:off x="12496800" y="5524500"/>
            <a:ext cx="5457825" cy="3452812"/>
          </a:xfrm>
          <a:prstGeom prst="rect">
            <a:avLst/>
          </a:prstGeom>
        </p:spPr>
      </p:pic>
      <p:pic>
        <p:nvPicPr>
          <p:cNvPr id="11" name="Picture 10">
            <a:extLst>
              <a:ext uri="{FF2B5EF4-FFF2-40B4-BE49-F238E27FC236}">
                <a16:creationId xmlns:a16="http://schemas.microsoft.com/office/drawing/2014/main" id="{7DA459A6-B837-24F3-1099-29334D9AEADB}"/>
              </a:ext>
            </a:extLst>
          </p:cNvPr>
          <p:cNvPicPr>
            <a:picLocks noChangeAspect="1"/>
          </p:cNvPicPr>
          <p:nvPr/>
        </p:nvPicPr>
        <p:blipFill>
          <a:blip r:embed="rId6"/>
          <a:stretch>
            <a:fillRect/>
          </a:stretch>
        </p:blipFill>
        <p:spPr>
          <a:xfrm>
            <a:off x="12857715" y="2395101"/>
            <a:ext cx="4668285" cy="3262219"/>
          </a:xfrm>
          <a:prstGeom prst="rect">
            <a:avLst/>
          </a:prstGeom>
        </p:spPr>
      </p:pic>
    </p:spTree>
    <p:extLst>
      <p:ext uri="{BB962C8B-B14F-4D97-AF65-F5344CB8AC3E}">
        <p14:creationId xmlns:p14="http://schemas.microsoft.com/office/powerpoint/2010/main" val="3463965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780EF-E4D5-853A-173B-935D43B727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731A56-1B88-38FC-3FEC-5B7A6CD9DD1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E324872F-CF78-EF07-A99C-7F006DC62A0A}"/>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FA49993F-3283-64A2-8AC5-7A0B26C61C94}"/>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KẾT LUẬN</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6260B250-16EE-031F-6849-F4DE639A18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54B5704F-4EFE-7151-29B2-C47D89C018B8}"/>
              </a:ext>
            </a:extLst>
          </p:cNvPr>
          <p:cNvSpPr txBox="1"/>
          <p:nvPr/>
        </p:nvSpPr>
        <p:spPr>
          <a:xfrm>
            <a:off x="533400" y="2008963"/>
            <a:ext cx="11630167"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Đo nhịp tim chính xác và hiệu quả.</a:t>
            </a:r>
          </a:p>
          <a:p>
            <a:pPr marL="571500" indent="-571500" algn="just">
              <a:lnSpc>
                <a:spcPct val="150000"/>
              </a:lnSpc>
              <a:buClr>
                <a:srgbClr val="1F409A"/>
              </a:buClr>
              <a:buFont typeface="Arial" panose="020B0604020202020204" pitchFamily="34" charset="0"/>
              <a:buChar char="•"/>
            </a:pPr>
            <a:r>
              <a:rPr lang="vi-VN" sz="3600" dirty="0"/>
              <a:t>Đề tài </a:t>
            </a:r>
            <a:r>
              <a:rPr lang="vi-VN" sz="3600" b="1" dirty="0"/>
              <a:t>"Đo nhịp tim bằng AI và IoT"</a:t>
            </a:r>
            <a:r>
              <a:rPr lang="vi-VN" sz="3600" dirty="0"/>
              <a:t> không chỉ có tiềm năng trong việc theo dõi sức khỏe cá nhân mà còn mở rộng ứng dụng trong các lĩnh vực y tế và chăm sóc sức khỏe từ xa. Hệ thống này có thể giúp giảm thiểu chi phí chăm sóc sức khỏe, phát hiện sớm các vấn đề sức khỏe và cung cấp một phương pháp mới để theo dõi tình trạng sức khỏe một cách liên tục và chính xác.</a:t>
            </a:r>
          </a:p>
        </p:txBody>
      </p:sp>
      <p:sp>
        <p:nvSpPr>
          <p:cNvPr id="4" name="AutoShape 4" descr="Best Internet of Things Projects (IoT Projects) for Engineering Students">
            <a:extLst>
              <a:ext uri="{FF2B5EF4-FFF2-40B4-BE49-F238E27FC236}">
                <a16:creationId xmlns:a16="http://schemas.microsoft.com/office/drawing/2014/main" id="{93FFD65B-78B5-1C58-2E79-A5152E2A60CC}"/>
              </a:ext>
            </a:extLst>
          </p:cNvPr>
          <p:cNvSpPr>
            <a:spLocks noChangeAspect="1" noChangeArrowheads="1"/>
          </p:cNvSpPr>
          <p:nvPr/>
        </p:nvSpPr>
        <p:spPr bwMode="auto">
          <a:xfrm>
            <a:off x="8991600" y="2476500"/>
            <a:ext cx="2819400" cy="2819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8194" name="Picture 2" descr="Nhịp tim 52 là bình thường hay không? - Microlife">
            <a:extLst>
              <a:ext uri="{FF2B5EF4-FFF2-40B4-BE49-F238E27FC236}">
                <a16:creationId xmlns:a16="http://schemas.microsoft.com/office/drawing/2014/main" id="{0496EB34-FBA4-0731-14C0-43D5ECFD45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4400" y="2746602"/>
            <a:ext cx="5743433" cy="58140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12D7F3-89F0-2920-6562-AC1ABFF1DC1A}"/>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18</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757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19039-7D4C-2A36-7E4E-8008E2B6C9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AE32DE-F10C-B48F-6324-DEA70848F5E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95859E76-55D7-BDEF-6CE5-865BBF5E0C5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673F6DBC-73BB-AA72-D5B9-DDCC79B4D25D}"/>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TÀI LIỆU THAM KHẢO </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1DFD7822-59AC-7B88-DD6C-9588BE7C82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49088FA0-E9AF-E4CC-57CE-D23C7D93FAC9}"/>
              </a:ext>
            </a:extLst>
          </p:cNvPr>
          <p:cNvSpPr txBox="1"/>
          <p:nvPr/>
        </p:nvSpPr>
        <p:spPr>
          <a:xfrm>
            <a:off x="533400" y="2008963"/>
            <a:ext cx="11630167"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Tài liệu về cảm biến </a:t>
            </a:r>
            <a:r>
              <a:rPr lang="vi-VN" sz="3600" b="1" dirty="0"/>
              <a:t>MAX30102</a:t>
            </a:r>
            <a:r>
              <a:rPr lang="vi-VN" sz="3600" dirty="0"/>
              <a:t> và các cảm biến nhịp tim.</a:t>
            </a:r>
          </a:p>
          <a:p>
            <a:pPr marL="571500" indent="-571500" algn="just">
              <a:lnSpc>
                <a:spcPct val="150000"/>
              </a:lnSpc>
              <a:buClr>
                <a:srgbClr val="1F409A"/>
              </a:buClr>
              <a:buFont typeface="Arial" panose="020B0604020202020204" pitchFamily="34" charset="0"/>
              <a:buChar char="•"/>
            </a:pPr>
            <a:r>
              <a:rPr lang="vi-VN" sz="3600" dirty="0"/>
              <a:t>Tài liệu về vi điều khiển và IoT.</a:t>
            </a:r>
          </a:p>
          <a:p>
            <a:pPr marL="571500" indent="-571500" algn="just">
              <a:lnSpc>
                <a:spcPct val="150000"/>
              </a:lnSpc>
              <a:buClr>
                <a:srgbClr val="1F409A"/>
              </a:buClr>
              <a:buFont typeface="Arial" panose="020B0604020202020204" pitchFamily="34" charset="0"/>
              <a:buChar char="•"/>
            </a:pPr>
            <a:r>
              <a:rPr lang="vi-VN" sz="3600" dirty="0"/>
              <a:t>Các tài liệu về phát triển ứng dụng di động và IoT.</a:t>
            </a:r>
          </a:p>
          <a:p>
            <a:pPr marL="571500" indent="-571500" algn="just">
              <a:lnSpc>
                <a:spcPct val="150000"/>
              </a:lnSpc>
              <a:buClr>
                <a:srgbClr val="1F409A"/>
              </a:buClr>
              <a:buFont typeface="Arial" panose="020B0604020202020204" pitchFamily="34" charset="0"/>
              <a:buChar char="•"/>
            </a:pPr>
            <a:r>
              <a:rPr lang="vi-VN" sz="3600" dirty="0"/>
              <a:t>Các tài liệu nghiên cứu về IoT trong y tế.</a:t>
            </a:r>
          </a:p>
          <a:p>
            <a:pPr marL="571500" indent="-571500" algn="just">
              <a:lnSpc>
                <a:spcPct val="150000"/>
              </a:lnSpc>
              <a:buClr>
                <a:srgbClr val="1F409A"/>
              </a:buClr>
              <a:buFont typeface="Arial" panose="020B0604020202020204" pitchFamily="34" charset="0"/>
              <a:buChar char="•"/>
            </a:pPr>
            <a:r>
              <a:rPr lang="it-IT" sz="3600" dirty="0"/>
              <a:t>Tài liệu về </a:t>
            </a:r>
            <a:r>
              <a:rPr lang="it-IT" sz="3600" b="1" dirty="0"/>
              <a:t>AI </a:t>
            </a:r>
            <a:r>
              <a:rPr lang="it-IT" sz="3600" dirty="0"/>
              <a:t>và </a:t>
            </a:r>
            <a:r>
              <a:rPr lang="it-IT" sz="3600" b="1" dirty="0"/>
              <a:t>Machine Learning</a:t>
            </a:r>
            <a:r>
              <a:rPr lang="vi-VN" sz="3600" b="1" dirty="0"/>
              <a:t> </a:t>
            </a:r>
            <a:r>
              <a:rPr lang="vi-VN" sz="3600" dirty="0"/>
              <a:t>(Python Machine Learning, Scikit-learn Documentation).</a:t>
            </a:r>
          </a:p>
          <a:p>
            <a:pPr marL="571500" indent="-571500" algn="just">
              <a:lnSpc>
                <a:spcPct val="150000"/>
              </a:lnSpc>
              <a:buClr>
                <a:srgbClr val="1F409A"/>
              </a:buClr>
              <a:buFont typeface="Arial" panose="020B0604020202020204" pitchFamily="34" charset="0"/>
              <a:buChar char="•"/>
            </a:pPr>
            <a:r>
              <a:rPr lang="vi-VN" sz="3600" b="1" dirty="0"/>
              <a:t>MAX30100</a:t>
            </a:r>
            <a:r>
              <a:rPr lang="vi-VN" sz="3600" dirty="0"/>
              <a:t> Datasheet, </a:t>
            </a:r>
            <a:r>
              <a:rPr lang="en-US" sz="3600" dirty="0"/>
              <a:t>Internet of Things: A Hands-On </a:t>
            </a:r>
            <a:r>
              <a:rPr lang="vi-VN" sz="3600" dirty="0"/>
              <a:t>Approach.</a:t>
            </a:r>
          </a:p>
        </p:txBody>
      </p:sp>
      <p:pic>
        <p:nvPicPr>
          <p:cNvPr id="7170" name="Picture 2" descr="Python for Machine Learning — Libraries, ML Algorithms and Functionality |  LITSLINK Blog">
            <a:extLst>
              <a:ext uri="{FF2B5EF4-FFF2-40B4-BE49-F238E27FC236}">
                <a16:creationId xmlns:a16="http://schemas.microsoft.com/office/drawing/2014/main" id="{436D3D24-A6EA-5677-511C-44B12FA94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5358" y="2552429"/>
            <a:ext cx="4795488" cy="274489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Best Internet of Things Projects (IoT Projects) for Engineering Students">
            <a:extLst>
              <a:ext uri="{FF2B5EF4-FFF2-40B4-BE49-F238E27FC236}">
                <a16:creationId xmlns:a16="http://schemas.microsoft.com/office/drawing/2014/main" id="{7EF9C95E-C06C-05A5-831C-15896788A1EB}"/>
              </a:ext>
            </a:extLst>
          </p:cNvPr>
          <p:cNvSpPr>
            <a:spLocks noChangeAspect="1" noChangeArrowheads="1"/>
          </p:cNvSpPr>
          <p:nvPr/>
        </p:nvSpPr>
        <p:spPr bwMode="auto">
          <a:xfrm>
            <a:off x="8991600" y="2476500"/>
            <a:ext cx="2819400" cy="2819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174" name="Picture 6" descr="Easy IoT Project: Control Anything with ESP32 &amp; Blynk App (For Beginners)">
            <a:extLst>
              <a:ext uri="{FF2B5EF4-FFF2-40B4-BE49-F238E27FC236}">
                <a16:creationId xmlns:a16="http://schemas.microsoft.com/office/drawing/2014/main" id="{2E44C3C2-3B2F-B8E5-C787-4BBE1E7031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6543" y="5589841"/>
            <a:ext cx="5573118" cy="31358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D91E3A-660A-9E54-5341-D962293966E1}"/>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17</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8442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60B78-BD25-C681-7CA5-FF9CCA6D28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58E1B8-F120-6796-FA8A-0F73B5B190F1}"/>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DB8EC558-6560-87E3-D314-67BBB6DCD6F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vi-VN"/>
          </a:p>
        </p:txBody>
      </p:sp>
      <p:sp>
        <p:nvSpPr>
          <p:cNvPr id="207" name="TextBox 206">
            <a:extLst>
              <a:ext uri="{FF2B5EF4-FFF2-40B4-BE49-F238E27FC236}">
                <a16:creationId xmlns:a16="http://schemas.microsoft.com/office/drawing/2014/main" id="{FD06B2E3-E491-B8A7-71A6-F17D0BC22660}"/>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MỤC LỤC</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43B3926E-0520-5BD9-8C65-A6EC0AB549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D3B34B2F-A5A0-0E23-4D86-516ADD5FDDBB}"/>
              </a:ext>
            </a:extLst>
          </p:cNvPr>
          <p:cNvSpPr txBox="1"/>
          <p:nvPr/>
        </p:nvSpPr>
        <p:spPr>
          <a:xfrm>
            <a:off x="712089" y="2028522"/>
            <a:ext cx="13280136" cy="6960303"/>
          </a:xfrm>
          <a:prstGeom prst="rect">
            <a:avLst/>
          </a:prstGeom>
          <a:noFill/>
        </p:spPr>
        <p:txBody>
          <a:bodyPr wrap="square">
            <a:spAutoFit/>
          </a:bodyPr>
          <a:lstStyle/>
          <a:p>
            <a:pPr marL="0" indent="0" algn="just">
              <a:lnSpc>
                <a:spcPct val="150000"/>
              </a:lnSpc>
              <a:buNone/>
            </a:pPr>
            <a:r>
              <a:rPr lang="vi-VN" sz="2000" dirty="0">
                <a:latin typeface="Arial" panose="020B0604020202020204" pitchFamily="34" charset="0"/>
                <a:cs typeface="Arial" panose="020B0604020202020204" pitchFamily="34" charset="0"/>
              </a:rPr>
              <a:t>Giới thiệu đề tài......................................................................................3</a:t>
            </a:r>
          </a:p>
          <a:p>
            <a:pPr marL="0" indent="0" algn="just">
              <a:lnSpc>
                <a:spcPct val="150000"/>
              </a:lnSpc>
              <a:buNone/>
            </a:pPr>
            <a:r>
              <a:rPr lang="vi-VN" sz="2000" dirty="0">
                <a:latin typeface="Arial" panose="020B0604020202020204" pitchFamily="34" charset="0"/>
                <a:cs typeface="Arial" panose="020B0604020202020204" pitchFamily="34" charset="0"/>
              </a:rPr>
              <a:t>Đặt vấn đề..............................................................................................4</a:t>
            </a:r>
          </a:p>
          <a:p>
            <a:pPr marL="0" indent="0" algn="just">
              <a:lnSpc>
                <a:spcPct val="150000"/>
              </a:lnSpc>
              <a:buNone/>
            </a:pPr>
            <a:r>
              <a:rPr lang="vi-VN" sz="2000" dirty="0">
                <a:latin typeface="Arial" panose="020B0604020202020204" pitchFamily="34" charset="0"/>
                <a:cs typeface="Arial" panose="020B0604020202020204" pitchFamily="34" charset="0"/>
              </a:rPr>
              <a:t>Mục Tiêu.................................................................................................5</a:t>
            </a:r>
          </a:p>
          <a:p>
            <a:pPr marL="0" indent="0" algn="just">
              <a:lnSpc>
                <a:spcPct val="150000"/>
              </a:lnSpc>
              <a:buNone/>
            </a:pPr>
            <a:r>
              <a:rPr lang="vi-VN" sz="2000" dirty="0">
                <a:latin typeface="Arial" panose="020B0604020202020204" pitchFamily="34" charset="0"/>
                <a:cs typeface="Arial" panose="020B0604020202020204" pitchFamily="34" charset="0"/>
              </a:rPr>
              <a:t>Lợi ích.....................................................................................................6</a:t>
            </a:r>
          </a:p>
          <a:p>
            <a:pPr marL="0" indent="0" algn="just">
              <a:lnSpc>
                <a:spcPct val="150000"/>
              </a:lnSpc>
              <a:buNone/>
            </a:pPr>
            <a:r>
              <a:rPr lang="vi-VN" sz="2000" dirty="0">
                <a:latin typeface="Arial" panose="020B0604020202020204" pitchFamily="34" charset="0"/>
                <a:cs typeface="Arial" panose="020B0604020202020204" pitchFamily="34" charset="0"/>
              </a:rPr>
              <a:t>Thách thức..............................................................................................7</a:t>
            </a:r>
          </a:p>
          <a:p>
            <a:pPr marL="0" indent="0" algn="just">
              <a:lnSpc>
                <a:spcPct val="150000"/>
              </a:lnSpc>
              <a:buNone/>
            </a:pPr>
            <a:r>
              <a:rPr lang="vi-VN" sz="2000" dirty="0">
                <a:latin typeface="Arial" panose="020B0604020202020204" pitchFamily="34" charset="0"/>
                <a:cs typeface="Arial" panose="020B0604020202020204" pitchFamily="34" charset="0"/>
              </a:rPr>
              <a:t>Các nghiên cứu liên quan.......................................................................8</a:t>
            </a:r>
          </a:p>
          <a:p>
            <a:pPr marL="0" indent="0" algn="just">
              <a:lnSpc>
                <a:spcPct val="150000"/>
              </a:lnSpc>
              <a:buNone/>
            </a:pPr>
            <a:r>
              <a:rPr lang="vi-VN" sz="2000" dirty="0">
                <a:latin typeface="Arial" panose="020B0604020202020204" pitchFamily="34" charset="0"/>
                <a:cs typeface="Arial" panose="020B0604020202020204" pitchFamily="34" charset="0"/>
              </a:rPr>
              <a:t>Các loại cảm biến nhịp tim .....................................................................9</a:t>
            </a:r>
          </a:p>
          <a:p>
            <a:pPr marL="0" indent="0" algn="just">
              <a:lnSpc>
                <a:spcPct val="150000"/>
              </a:lnSpc>
              <a:buNone/>
            </a:pPr>
            <a:r>
              <a:rPr lang="vi-VN" sz="2000" dirty="0">
                <a:latin typeface="Arial" panose="020B0604020202020204" pitchFamily="34" charset="0"/>
                <a:cs typeface="Arial" panose="020B0604020202020204" pitchFamily="34" charset="0"/>
              </a:rPr>
              <a:t>Phần cứng ..............................................................................................10</a:t>
            </a:r>
          </a:p>
          <a:p>
            <a:pPr marL="0" indent="0" algn="just">
              <a:lnSpc>
                <a:spcPct val="150000"/>
              </a:lnSpc>
              <a:buNone/>
            </a:pPr>
            <a:r>
              <a:rPr lang="vi-VN" sz="2000" dirty="0">
                <a:latin typeface="Arial" panose="020B0604020202020204" pitchFamily="34" charset="0"/>
                <a:cs typeface="Arial" panose="020B0604020202020204" pitchFamily="34" charset="0"/>
              </a:rPr>
              <a:t>Phần mềm..............................................................................................11</a:t>
            </a:r>
          </a:p>
          <a:p>
            <a:pPr marL="0" indent="0" algn="just">
              <a:lnSpc>
                <a:spcPct val="150000"/>
              </a:lnSpc>
              <a:buNone/>
            </a:pPr>
            <a:r>
              <a:rPr lang="vi-VN" sz="2000" dirty="0">
                <a:latin typeface="Arial" panose="020B0604020202020204" pitchFamily="34" charset="0"/>
                <a:cs typeface="Arial" panose="020B0604020202020204" pitchFamily="34" charset="0"/>
              </a:rPr>
              <a:t>Sơ đồ hệ thống.......................................................................................12</a:t>
            </a:r>
          </a:p>
          <a:p>
            <a:pPr marL="0" indent="0" algn="just">
              <a:lnSpc>
                <a:spcPct val="150000"/>
              </a:lnSpc>
              <a:buNone/>
            </a:pPr>
            <a:r>
              <a:rPr lang="vi-VN" sz="2000" dirty="0">
                <a:latin typeface="Arial" panose="020B0604020202020204" pitchFamily="34" charset="0"/>
                <a:cs typeface="Arial" panose="020B0604020202020204" pitchFamily="34" charset="0"/>
              </a:rPr>
              <a:t>Các bước thực hiện................................................................................13</a:t>
            </a:r>
          </a:p>
          <a:p>
            <a:pPr marL="0" indent="0" algn="just">
              <a:lnSpc>
                <a:spcPct val="150000"/>
              </a:lnSpc>
              <a:buNone/>
            </a:pPr>
            <a:r>
              <a:rPr lang="vi-VN" sz="2000" dirty="0">
                <a:latin typeface="Arial" panose="020B0604020202020204" pitchFamily="34" charset="0"/>
                <a:cs typeface="Arial" panose="020B0604020202020204" pitchFamily="34" charset="0"/>
              </a:rPr>
              <a:t>Kết quả mong đợi....................................................................................16</a:t>
            </a:r>
          </a:p>
          <a:p>
            <a:pPr marL="0" indent="0" algn="just">
              <a:lnSpc>
                <a:spcPct val="150000"/>
              </a:lnSpc>
              <a:buNone/>
            </a:pPr>
            <a:r>
              <a:rPr lang="vi-VN" sz="2000" dirty="0">
                <a:latin typeface="Arial" panose="020B0604020202020204" pitchFamily="34" charset="0"/>
                <a:cs typeface="Arial" panose="020B0604020202020204" pitchFamily="34" charset="0"/>
              </a:rPr>
              <a:t>Đánh giá hệ thống...................................................................................17</a:t>
            </a:r>
          </a:p>
          <a:p>
            <a:pPr algn="just">
              <a:lnSpc>
                <a:spcPct val="150000"/>
              </a:lnSpc>
            </a:pPr>
            <a:r>
              <a:rPr lang="vi-VN" sz="2000" dirty="0">
                <a:latin typeface="Arial" panose="020B0604020202020204" pitchFamily="34" charset="0"/>
                <a:cs typeface="Arial" panose="020B0604020202020204" pitchFamily="34" charset="0"/>
              </a:rPr>
              <a:t>Kết luận...................................................................................................18</a:t>
            </a:r>
          </a:p>
          <a:p>
            <a:pPr marL="0" indent="0" algn="just">
              <a:lnSpc>
                <a:spcPct val="150000"/>
              </a:lnSpc>
              <a:buNone/>
            </a:pPr>
            <a:r>
              <a:rPr lang="vi-VN" sz="2000" dirty="0">
                <a:latin typeface="Arial" panose="020B0604020202020204" pitchFamily="34" charset="0"/>
                <a:cs typeface="Arial" panose="020B0604020202020204" pitchFamily="34" charset="0"/>
              </a:rPr>
              <a:t>Tài liệu tham khảo...................................................................................19</a:t>
            </a:r>
          </a:p>
        </p:txBody>
      </p:sp>
      <p:pic>
        <p:nvPicPr>
          <p:cNvPr id="3084" name="Picture 12" descr="Common IoT Deployment Challenges and How to Overcome Them | by Asian  Digital Hub | Tech Vibes | Oct, 2024 | Medium">
            <a:extLst>
              <a:ext uri="{FF2B5EF4-FFF2-40B4-BE49-F238E27FC236}">
                <a16:creationId xmlns:a16="http://schemas.microsoft.com/office/drawing/2014/main" id="{09924C20-8515-572D-C72E-ED13B1E95B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7600" y="5930615"/>
            <a:ext cx="685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ecmotic | IoT Solutions">
            <a:extLst>
              <a:ext uri="{FF2B5EF4-FFF2-40B4-BE49-F238E27FC236}">
                <a16:creationId xmlns:a16="http://schemas.microsoft.com/office/drawing/2014/main" id="{B10E32F2-8C16-FE01-6CD9-B80F2790E5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25200" y="2549241"/>
            <a:ext cx="5715000" cy="32146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876EEC-8F8A-2419-6C0B-5D19105DA4DE}"/>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1</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4808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7986" y="952500"/>
            <a:ext cx="7492027" cy="5334000"/>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2"/>
            <a:stretch>
              <a:fillRect t="-34286"/>
            </a:stretch>
          </a:blipFill>
        </p:spPr>
        <p:txBody>
          <a:bodyPr/>
          <a:lstStyle/>
          <a:p>
            <a:endParaRPr lang="vi-VN"/>
          </a:p>
        </p:txBody>
      </p:sp>
      <p:sp>
        <p:nvSpPr>
          <p:cNvPr id="3" name="Freeform 3"/>
          <p:cNvSpPr/>
          <p:nvPr/>
        </p:nvSpPr>
        <p:spPr>
          <a:xfrm>
            <a:off x="5596085" y="5143500"/>
            <a:ext cx="7315200" cy="2061556"/>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C6897-878E-F192-585A-1396E73B3A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D345BE-8AB8-3269-3BDE-CA944622D89F}"/>
              </a:ext>
            </a:extLst>
          </p:cNvPr>
          <p:cNvSpPr/>
          <p:nvPr/>
        </p:nvSpPr>
        <p:spPr>
          <a:xfrm>
            <a:off x="0" y="9661105"/>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926E5F20-D1AB-0754-4670-445295E7059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3E4EF6D6-5488-102E-F24F-7C198B8320EA}"/>
              </a:ext>
            </a:extLst>
          </p:cNvPr>
          <p:cNvSpPr txBox="1"/>
          <p:nvPr/>
        </p:nvSpPr>
        <p:spPr>
          <a:xfrm>
            <a:off x="499672" y="764717"/>
            <a:ext cx="13280136" cy="707886"/>
          </a:xfrm>
          <a:prstGeom prst="rect">
            <a:avLst/>
          </a:prstGeom>
          <a:noFill/>
        </p:spPr>
        <p:txBody>
          <a:bodyPr wrap="square" rtlCol="0">
            <a:spAutoFit/>
          </a:bodyPr>
          <a:lstStyle/>
          <a:p>
            <a:r>
              <a:rPr lang="vi-VN" sz="4000" b="1" dirty="0">
                <a:solidFill>
                  <a:srgbClr val="FF6600"/>
                </a:solidFill>
                <a:latin typeface="Arial"/>
                <a:cs typeface="Arial"/>
              </a:rPr>
              <a:t>GIỚI THIỆU ĐỀ TÀI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991163CB-C1B8-D365-3A73-1970042877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001A61AC-0AD7-93EE-658E-E80ACD74FE03}"/>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Nhịp tim là một trong những chỉ số quan trọng để đánh giá sức khỏe của con người. Nhịp tim bình thường có thể thay đổi tùy theo tuổi, mức độ hoạt động thể chất, trạng thái cảm xúc và tình trạng sức khỏe.</a:t>
            </a:r>
          </a:p>
          <a:p>
            <a:pPr marL="571500" indent="-571500" algn="just">
              <a:lnSpc>
                <a:spcPct val="150000"/>
              </a:lnSpc>
              <a:buClr>
                <a:srgbClr val="1F409A"/>
              </a:buClr>
              <a:buFont typeface="Arial" panose="020B0604020202020204" pitchFamily="34" charset="0"/>
              <a:buChar char="•"/>
            </a:pPr>
            <a:r>
              <a:rPr lang="vi-VN" sz="3600" dirty="0"/>
              <a:t>Đề tài này không chỉ có tính ứng dụng cao mà còn thể hiện sự phát triển của công nghệ trong việc chăm sóc sức khỏe cá nhân.</a:t>
            </a:r>
            <a:endParaRPr lang="en-US" sz="3600" dirty="0">
              <a:latin typeface="Arial" panose="020B0604020202020204" pitchFamily="34" charset="0"/>
              <a:cs typeface="Arial" panose="020B0604020202020204" pitchFamily="34" charset="0"/>
            </a:endParaRPr>
          </a:p>
        </p:txBody>
      </p:sp>
      <p:pic>
        <p:nvPicPr>
          <p:cNvPr id="1032" name="Picture 8" descr="Cảm Biến Nhịp Tim Và Oxy Trong Máu MAX30100">
            <a:extLst>
              <a:ext uri="{FF2B5EF4-FFF2-40B4-BE49-F238E27FC236}">
                <a16:creationId xmlns:a16="http://schemas.microsoft.com/office/drawing/2014/main" id="{7CFDBC9A-6588-6A6D-DE2A-C3E0B11826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67825" y="2015006"/>
            <a:ext cx="4896300" cy="2754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ảm biến theo dõi nhịp tim">
            <a:extLst>
              <a:ext uri="{FF2B5EF4-FFF2-40B4-BE49-F238E27FC236}">
                <a16:creationId xmlns:a16="http://schemas.microsoft.com/office/drawing/2014/main" id="{BFBAEF29-06A7-992A-BA66-032803BF9C0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68300" y="5012845"/>
            <a:ext cx="4457700" cy="42380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AB1E62-A9E1-5950-CA9E-3BF8B2B9030D}"/>
              </a:ext>
            </a:extLst>
          </p:cNvPr>
          <p:cNvSpPr txBox="1"/>
          <p:nvPr/>
        </p:nvSpPr>
        <p:spPr>
          <a:xfrm>
            <a:off x="304800" y="9613023"/>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2</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534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AC382-8988-BCFF-F512-D1BC723B1C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05618AF-516F-4F41-F1C9-479C064EDF52}"/>
              </a:ext>
            </a:extLst>
          </p:cNvPr>
          <p:cNvSpPr/>
          <p:nvPr/>
        </p:nvSpPr>
        <p:spPr>
          <a:xfrm>
            <a:off x="0" y="9655561"/>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85DBC10C-4AE7-ABBB-D2E8-4E5275E25598}"/>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381AC125-B35B-56F0-F54F-5AFE0EAEB06A}"/>
              </a:ext>
            </a:extLst>
          </p:cNvPr>
          <p:cNvSpPr txBox="1"/>
          <p:nvPr/>
        </p:nvSpPr>
        <p:spPr>
          <a:xfrm>
            <a:off x="524656" y="764717"/>
            <a:ext cx="13280136" cy="707886"/>
          </a:xfrm>
          <a:prstGeom prst="rect">
            <a:avLst/>
          </a:prstGeom>
          <a:noFill/>
        </p:spPr>
        <p:txBody>
          <a:bodyPr wrap="square" rtlCol="0">
            <a:spAutoFit/>
          </a:bodyPr>
          <a:lstStyle/>
          <a:p>
            <a:r>
              <a:rPr lang="vi-VN" sz="4000" b="1" dirty="0">
                <a:solidFill>
                  <a:schemeClr val="accent6">
                    <a:lumMod val="75000"/>
                  </a:schemeClr>
                </a:solidFill>
                <a:latin typeface="Arial"/>
                <a:cs typeface="Arial"/>
              </a:rPr>
              <a:t>ĐẶT VẤN ĐỀ</a:t>
            </a:r>
            <a:endParaRPr lang="en-US" sz="4000" b="1" dirty="0">
              <a:solidFill>
                <a:schemeClr val="accent6">
                  <a:lumMod val="75000"/>
                </a:schemeClr>
              </a:solidFill>
              <a:latin typeface="Arial"/>
              <a:cs typeface="Arial"/>
            </a:endParaRPr>
          </a:p>
        </p:txBody>
      </p:sp>
      <p:pic>
        <p:nvPicPr>
          <p:cNvPr id="208" name="Picture 207" descr="Dai Nam [PPT] Template 15.png">
            <a:extLst>
              <a:ext uri="{FF2B5EF4-FFF2-40B4-BE49-F238E27FC236}">
                <a16:creationId xmlns:a16="http://schemas.microsoft.com/office/drawing/2014/main" id="{A028AE58-7892-2589-3B62-BFE0B0CB81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A455751E-0BCD-D330-58C0-1549ADC6107D}"/>
              </a:ext>
            </a:extLst>
          </p:cNvPr>
          <p:cNvSpPr txBox="1"/>
          <p:nvPr/>
        </p:nvSpPr>
        <p:spPr>
          <a:xfrm>
            <a:off x="533401" y="2008963"/>
            <a:ext cx="11353800" cy="5806526"/>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Nhịp Tim </a:t>
            </a:r>
            <a:r>
              <a:rPr lang="vi-VN" sz="3600" dirty="0">
                <a:latin typeface="SegoeuiPc"/>
              </a:rPr>
              <a:t>t</a:t>
            </a:r>
            <a:r>
              <a:rPr lang="vi-VN" sz="3600" b="0" i="0" dirty="0">
                <a:effectLst/>
                <a:latin typeface="SegoeuiPc"/>
              </a:rPr>
              <a:t>rong bối cảnh công nghệ ngày càng phát triển, các hệ thống Internet of Things (IoT) đang đóng vai trò quan trọng trong lĩnh vực y tế. Một trong những ứng dụng tiêu biểu của IoT là hệ thống giám sát và cảnh báo nhịp tim, giúp phát hiện sớm các bất thường về tim mạch và hỗ trợ kịp thời cho bệnh nhân. </a:t>
            </a:r>
            <a:endParaRPr lang="en-US" sz="3600" dirty="0">
              <a:latin typeface="Arial" panose="020B0604020202020204" pitchFamily="34" charset="0"/>
              <a:cs typeface="Arial" panose="020B0604020202020204" pitchFamily="34" charset="0"/>
            </a:endParaRPr>
          </a:p>
        </p:txBody>
      </p:sp>
      <p:pic>
        <p:nvPicPr>
          <p:cNvPr id="2050" name="Picture 2" descr="Cảm biến IoT là gì? Các loại cảm biến và ứng dụng">
            <a:extLst>
              <a:ext uri="{FF2B5EF4-FFF2-40B4-BE49-F238E27FC236}">
                <a16:creationId xmlns:a16="http://schemas.microsoft.com/office/drawing/2014/main" id="{D824BFD1-3E56-0EE4-7181-7502290808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0" y="2168817"/>
            <a:ext cx="4376737" cy="2462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ảm biến nhịp tim DFRobot Gravity: Analog/Digital PPG Heart Rate Sensor">
            <a:extLst>
              <a:ext uri="{FF2B5EF4-FFF2-40B4-BE49-F238E27FC236}">
                <a16:creationId xmlns:a16="http://schemas.microsoft.com/office/drawing/2014/main" id="{BCBBF041-0580-1F2C-8797-5CA0471AD5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0600" y="5103172"/>
            <a:ext cx="5705476" cy="38036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90ABA3-6CB8-E490-C9FD-F5257520770A}"/>
              </a:ext>
            </a:extLst>
          </p:cNvPr>
          <p:cNvSpPr txBox="1"/>
          <p:nvPr/>
        </p:nvSpPr>
        <p:spPr>
          <a:xfrm>
            <a:off x="228600" y="9607479"/>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3</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667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8E7E7-C1AE-9D40-2C2D-41B7809171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54E631-02A4-C14C-428C-57F030C75E9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155DE664-9BFE-4229-BE0F-26AD84921AAE}"/>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75174B26-61CB-E9B1-4B37-149F096E4E2D}"/>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MỤC TIÊU</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D84378F4-B3B0-5D92-362D-C99D2510C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A9866A92-D651-22DF-19B1-451E0E7D99A9}"/>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Phát triển hệ thống đo nhịp tim tự động</a:t>
            </a:r>
            <a:r>
              <a:rPr lang="vi-VN" sz="3600" dirty="0"/>
              <a:t>: Sử dụng cảm biến và các thiết bị IoT để thu thập dữ liệu nhịp tim từ người dùng.</a:t>
            </a:r>
          </a:p>
          <a:p>
            <a:pPr marL="571500" indent="-571500" algn="just">
              <a:lnSpc>
                <a:spcPct val="150000"/>
              </a:lnSpc>
              <a:buClr>
                <a:srgbClr val="1F409A"/>
              </a:buClr>
              <a:buFont typeface="Arial" panose="020B0604020202020204" pitchFamily="34" charset="0"/>
              <a:buChar char="•"/>
            </a:pPr>
            <a:r>
              <a:rPr lang="vi-VN" sz="3600" b="1" dirty="0"/>
              <a:t>Xử lý và phân tích dữ liệu bằng AI</a:t>
            </a:r>
            <a:r>
              <a:rPr lang="vi-VN" sz="3600" dirty="0"/>
              <a:t>: Sử dụng các thuật toán học máy và trí tuệ nhân tạo để phân tích dữ liệu nhịp tim và phát hiện các dấu hiệu bất thường</a:t>
            </a:r>
          </a:p>
          <a:p>
            <a:pPr marL="571500" indent="-571500" algn="just">
              <a:lnSpc>
                <a:spcPct val="150000"/>
              </a:lnSpc>
              <a:buClr>
                <a:srgbClr val="1F409A"/>
              </a:buClr>
              <a:buFont typeface="Arial" panose="020B0604020202020204" pitchFamily="34" charset="0"/>
              <a:buChar char="•"/>
            </a:pPr>
            <a:r>
              <a:rPr lang="vi-VN" sz="3600" b="1" dirty="0"/>
              <a:t>Xử lý và phân tích dữ liệu bằng AI</a:t>
            </a:r>
            <a:r>
              <a:rPr lang="vi-VN" sz="3600" dirty="0"/>
              <a:t>: Sử dụng các thuật toán học máy và trí tuệ nhân tạo</a:t>
            </a:r>
            <a:endParaRPr lang="en-US" sz="3600" dirty="0">
              <a:latin typeface="Arial" panose="020B0604020202020204" pitchFamily="34" charset="0"/>
              <a:cs typeface="Arial" panose="020B0604020202020204" pitchFamily="34" charset="0"/>
            </a:endParaRPr>
          </a:p>
        </p:txBody>
      </p:sp>
      <p:pic>
        <p:nvPicPr>
          <p:cNvPr id="1030" name="Picture 6" descr="Hướng dẫn MAX30102 Arduino đo nhịp tim và SpO2 - IoT Zone">
            <a:extLst>
              <a:ext uri="{FF2B5EF4-FFF2-40B4-BE49-F238E27FC236}">
                <a16:creationId xmlns:a16="http://schemas.microsoft.com/office/drawing/2014/main" id="{A25413F9-4D97-6342-FAB5-F41813845D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97656" y="6143401"/>
            <a:ext cx="4648200" cy="25823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hịp tim nhanh có nguy hiểm không và cách điều trị hiệu quả">
            <a:extLst>
              <a:ext uri="{FF2B5EF4-FFF2-40B4-BE49-F238E27FC236}">
                <a16:creationId xmlns:a16="http://schemas.microsoft.com/office/drawing/2014/main" id="{8BA13A10-894D-1D5E-0226-B10D6DF2EB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97656" y="2260180"/>
            <a:ext cx="4428344" cy="3355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04F78C-6188-6399-619A-67FF79C45C99}"/>
              </a:ext>
            </a:extLst>
          </p:cNvPr>
          <p:cNvSpPr txBox="1"/>
          <p:nvPr/>
        </p:nvSpPr>
        <p:spPr>
          <a:xfrm>
            <a:off x="228600" y="9556732"/>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4</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1518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32F1A-B352-9F32-2F8D-1A8CDB2AF6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3664416-D594-2FFE-9546-E59C2E6D775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EA5450C2-12E1-37FF-C0D5-3F48A59B0923}"/>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90B67D2B-E351-7E16-FB9E-E308DC655573}"/>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LỢI ÍCH</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7E7DA480-58B8-DA2D-A524-EB5329E87D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AF010BC6-0B6B-79AF-0ABD-1C1D4975E17F}"/>
              </a:ext>
            </a:extLst>
          </p:cNvPr>
          <p:cNvSpPr txBox="1"/>
          <p:nvPr/>
        </p:nvSpPr>
        <p:spPr>
          <a:xfrm>
            <a:off x="533400" y="2008963"/>
            <a:ext cx="11630167" cy="5806654"/>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Theo dõi sức khỏe liên tục và chính xác.</a:t>
            </a:r>
          </a:p>
          <a:p>
            <a:pPr marL="571500" indent="-571500" algn="just">
              <a:lnSpc>
                <a:spcPct val="150000"/>
              </a:lnSpc>
              <a:buClr>
                <a:srgbClr val="1F409A"/>
              </a:buClr>
              <a:buFont typeface="Arial" panose="020B0604020202020204" pitchFamily="34" charset="0"/>
              <a:buChar char="•"/>
            </a:pPr>
            <a:r>
              <a:rPr lang="vi-VN" sz="3600" dirty="0"/>
              <a:t>Ứng dụng trong y tế từ xa.</a:t>
            </a:r>
          </a:p>
          <a:p>
            <a:pPr marL="571500" indent="-571500" algn="just">
              <a:lnSpc>
                <a:spcPct val="150000"/>
              </a:lnSpc>
              <a:buClr>
                <a:srgbClr val="1F409A"/>
              </a:buClr>
              <a:buFont typeface="Arial" panose="020B0604020202020204" pitchFamily="34" charset="0"/>
              <a:buChar char="•"/>
            </a:pPr>
            <a:r>
              <a:rPr lang="vi-VN" sz="3600" dirty="0"/>
              <a:t>Phát hiện sớm các vấn đề sức khỏe.</a:t>
            </a:r>
          </a:p>
          <a:p>
            <a:pPr marL="571500" indent="-571500" algn="just">
              <a:lnSpc>
                <a:spcPct val="150000"/>
              </a:lnSpc>
              <a:buClr>
                <a:srgbClr val="1F409A"/>
              </a:buClr>
              <a:buFont typeface="Arial" panose="020B0604020202020204" pitchFamily="34" charset="0"/>
              <a:buChar char="•"/>
            </a:pPr>
            <a:r>
              <a:rPr lang="vi-VN" sz="3600" dirty="0"/>
              <a:t>Tích hợp vào thiết bị đeo (Wearables)</a:t>
            </a:r>
            <a:r>
              <a:rPr lang="vi-VN" sz="3600" b="1" dirty="0"/>
              <a:t>.</a:t>
            </a:r>
          </a:p>
          <a:p>
            <a:pPr marL="571500" indent="-571500" algn="just">
              <a:lnSpc>
                <a:spcPct val="150000"/>
              </a:lnSpc>
              <a:buClr>
                <a:srgbClr val="1F409A"/>
              </a:buClr>
              <a:buFont typeface="Arial" panose="020B0604020202020204" pitchFamily="34" charset="0"/>
              <a:buChar char="•"/>
            </a:pPr>
            <a:r>
              <a:rPr lang="vi-VN" sz="3600" dirty="0"/>
              <a:t>Tiết kiệm năng lượng.</a:t>
            </a:r>
          </a:p>
          <a:p>
            <a:pPr marL="571500" indent="-571500" algn="just">
              <a:lnSpc>
                <a:spcPct val="150000"/>
              </a:lnSpc>
              <a:buClr>
                <a:srgbClr val="1F409A"/>
              </a:buClr>
              <a:buFont typeface="Arial" panose="020B0604020202020204" pitchFamily="34" charset="0"/>
              <a:buChar char="•"/>
            </a:pPr>
            <a:r>
              <a:rPr lang="vi-VN" sz="3600" dirty="0"/>
              <a:t>Tính năng dễ sử dụng và lập trình.</a:t>
            </a:r>
          </a:p>
          <a:p>
            <a:pPr marL="571500" indent="-571500" algn="just">
              <a:lnSpc>
                <a:spcPct val="150000"/>
              </a:lnSpc>
              <a:buClr>
                <a:srgbClr val="1F409A"/>
              </a:buClr>
              <a:buFont typeface="Arial" panose="020B0604020202020204" pitchFamily="34" charset="0"/>
              <a:buChar char="•"/>
            </a:pPr>
            <a:r>
              <a:rPr lang="vi-VN" sz="3600" dirty="0"/>
              <a:t>Giảm chi phí chăm sóc sức khỏe.</a:t>
            </a:r>
            <a:endParaRPr lang="vi-VN" sz="3600" b="1" dirty="0"/>
          </a:p>
        </p:txBody>
      </p:sp>
      <p:pic>
        <p:nvPicPr>
          <p:cNvPr id="3074" name="Picture 2" descr="Ứng dụng tốt nhất của IoT trong y tế - chăm sóc sức khỏe">
            <a:extLst>
              <a:ext uri="{FF2B5EF4-FFF2-40B4-BE49-F238E27FC236}">
                <a16:creationId xmlns:a16="http://schemas.microsoft.com/office/drawing/2014/main" id="{ECD6AE41-7424-2ED4-5A78-540CCD880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9518" y="2866373"/>
            <a:ext cx="7467600" cy="45542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3DA625-6C27-5170-AD4B-64399938AF5D}"/>
              </a:ext>
            </a:extLst>
          </p:cNvPr>
          <p:cNvSpPr txBox="1"/>
          <p:nvPr/>
        </p:nvSpPr>
        <p:spPr>
          <a:xfrm>
            <a:off x="228600" y="9565919"/>
            <a:ext cx="9144000" cy="699230"/>
          </a:xfrm>
          <a:prstGeom prst="rect">
            <a:avLst/>
          </a:prstGeom>
          <a:noFill/>
        </p:spPr>
        <p:txBody>
          <a:bodyPr wrap="square">
            <a:spAutoFit/>
          </a:bodyPr>
          <a:lstStyle/>
          <a:p>
            <a:pPr algn="just">
              <a:lnSpc>
                <a:spcPct val="150000"/>
              </a:lnSpc>
              <a:buClr>
                <a:srgbClr val="1F409A"/>
              </a:buClr>
            </a:pPr>
            <a:r>
              <a:rPr lang="vi-VN" sz="3000">
                <a:latin typeface="Arial" panose="020B0604020202020204" pitchFamily="34" charset="0"/>
                <a:cs typeface="Arial" panose="020B0604020202020204" pitchFamily="34" charset="0"/>
              </a:rPr>
              <a:t>5</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4454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11E85-4776-1474-C8DA-23AD00C8D3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253169-E076-4BA1-6D7D-ED2E13A8D9BD}"/>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3E366F96-ED5E-2181-43AF-6440B409A891}"/>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CED673E2-ABED-85AB-6F69-FC0FFF8BC624}"/>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THÁCH THỨC</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E1E1EA8A-7130-78ED-821D-F3CACC4CE4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523E081E-4BB8-873A-D748-418074CED98D}"/>
              </a:ext>
            </a:extLst>
          </p:cNvPr>
          <p:cNvSpPr txBox="1"/>
          <p:nvPr/>
        </p:nvSpPr>
        <p:spPr>
          <a:xfrm>
            <a:off x="533401" y="2008963"/>
            <a:ext cx="10210800"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Chất lượng tín hiệu có thể bị ảnh hưởng bởi các yếu tố bên ngoài như ánh sáng mạnh, da bị bẩn, mồ hôi, hoặc vị trí không đúng của cảm biến trên cơ thể.</a:t>
            </a:r>
          </a:p>
          <a:p>
            <a:pPr marL="571500" indent="-571500" algn="just">
              <a:lnSpc>
                <a:spcPct val="150000"/>
              </a:lnSpc>
              <a:buClr>
                <a:srgbClr val="1F409A"/>
              </a:buClr>
              <a:buFont typeface="Arial" panose="020B0604020202020204" pitchFamily="34" charset="0"/>
              <a:buChar char="•"/>
            </a:pPr>
            <a:r>
              <a:rPr lang="vi-VN" sz="3600" dirty="0"/>
              <a:t>Mặc dù MAX30102 là một cảm biến nhỏ gọn và dễ sử dụng, nhưng </a:t>
            </a:r>
            <a:r>
              <a:rPr lang="vi-VN" sz="3600" b="1" dirty="0"/>
              <a:t>độ bền</a:t>
            </a:r>
            <a:r>
              <a:rPr lang="vi-VN" sz="3600" dirty="0"/>
              <a:t> của cảm biến có thể bị ảnh hưởng bởi môi trường sử dụng.</a:t>
            </a:r>
          </a:p>
          <a:p>
            <a:pPr marL="571500" indent="-571500" algn="just">
              <a:lnSpc>
                <a:spcPct val="150000"/>
              </a:lnSpc>
              <a:buClr>
                <a:srgbClr val="1F409A"/>
              </a:buClr>
              <a:buFont typeface="Arial" panose="020B0604020202020204" pitchFamily="34" charset="0"/>
              <a:buChar char="•"/>
            </a:pPr>
            <a:r>
              <a:rPr lang="vi-VN" sz="3600" dirty="0"/>
              <a:t>Vấn đề về bảo mật và riêng tư.</a:t>
            </a:r>
          </a:p>
          <a:p>
            <a:pPr marL="571500" indent="-571500" algn="just">
              <a:lnSpc>
                <a:spcPct val="150000"/>
              </a:lnSpc>
              <a:buClr>
                <a:srgbClr val="1F409A"/>
              </a:buClr>
              <a:buFont typeface="Arial" panose="020B0604020202020204" pitchFamily="34" charset="0"/>
              <a:buChar char="•"/>
            </a:pPr>
            <a:r>
              <a:rPr lang="vi-VN" sz="3600" dirty="0"/>
              <a:t>Khả năng tương thích giữa các thiết bị.</a:t>
            </a:r>
          </a:p>
        </p:txBody>
      </p:sp>
      <p:pic>
        <p:nvPicPr>
          <p:cNvPr id="4098" name="Picture 2" descr="IoT Và Những Thách Thức | Linh Kiện Điện Tử 3M">
            <a:extLst>
              <a:ext uri="{FF2B5EF4-FFF2-40B4-BE49-F238E27FC236}">
                <a16:creationId xmlns:a16="http://schemas.microsoft.com/office/drawing/2014/main" id="{118694F0-9504-5473-795C-464C9C719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9000" y="3044738"/>
            <a:ext cx="7126872" cy="50422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B386E3-5B3B-4171-7022-FD738E9CA855}"/>
              </a:ext>
            </a:extLst>
          </p:cNvPr>
          <p:cNvSpPr txBox="1"/>
          <p:nvPr/>
        </p:nvSpPr>
        <p:spPr>
          <a:xfrm>
            <a:off x="304800" y="9565919"/>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6</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9377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39C39-F687-DB4B-1A30-E677929450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68CC1C-43D8-0A69-0871-CDF91FD48C3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6695B7D7-14E8-559E-18DE-1ACBEB20E0F0}"/>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49A4417A-7207-443E-4A1E-44479384D3E9}"/>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CÁC NGHIÊN CỨU LIÊN QUAN</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3CEBA9AC-91A9-B0B9-582E-DF0287FC80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F72D84A0-3497-4AF7-9F51-B762C92CD191}"/>
              </a:ext>
            </a:extLst>
          </p:cNvPr>
          <p:cNvSpPr txBox="1"/>
          <p:nvPr/>
        </p:nvSpPr>
        <p:spPr>
          <a:xfrm>
            <a:off x="533401" y="2008963"/>
            <a:ext cx="10210800"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Nghiên cứu, thiết kế hệ thống theo dõi sức khỏe và cảnh báo đột quỵ cho người cao tuổi theo thời gian thực ứng dụng học máy và IoT</a:t>
            </a:r>
          </a:p>
          <a:p>
            <a:pPr marL="571500" indent="-571500" algn="just">
              <a:lnSpc>
                <a:spcPct val="150000"/>
              </a:lnSpc>
              <a:buClr>
                <a:srgbClr val="1F409A"/>
              </a:buClr>
              <a:buFont typeface="Arial" panose="020B0604020202020204" pitchFamily="34" charset="0"/>
              <a:buChar char="•"/>
            </a:pPr>
            <a:r>
              <a:rPr lang="vi-VN" sz="3600" dirty="0"/>
              <a:t>Thiết kế vòng tay đo nhịp tim sử dụng công nghệ IoT:</a:t>
            </a:r>
          </a:p>
          <a:p>
            <a:pPr marL="571500" indent="-571500" algn="just">
              <a:lnSpc>
                <a:spcPct val="150000"/>
              </a:lnSpc>
              <a:buClr>
                <a:srgbClr val="1F409A"/>
              </a:buClr>
              <a:buFont typeface="Arial" panose="020B0604020202020204" pitchFamily="34" charset="0"/>
              <a:buChar char="•"/>
            </a:pPr>
            <a:r>
              <a:rPr lang="vi-VN" sz="3600" dirty="0"/>
              <a:t>Đồng hồ tự động theo dõi nồng độ oxy trong máu cho bệnh nhân. </a:t>
            </a:r>
          </a:p>
          <a:p>
            <a:pPr marL="571500" indent="-571500" algn="just">
              <a:lnSpc>
                <a:spcPct val="150000"/>
              </a:lnSpc>
              <a:buClr>
                <a:srgbClr val="1F409A"/>
              </a:buClr>
              <a:buFont typeface="Arial" panose="020B0604020202020204" pitchFamily="34" charset="0"/>
              <a:buChar char="•"/>
            </a:pPr>
            <a:r>
              <a:rPr lang="vi-VN" sz="3600" dirty="0"/>
              <a:t>Hệ thống giám sát và cảnh báo sức khỏe từ xa thời gian thực ứng dụng công nghệ IoT.</a:t>
            </a:r>
          </a:p>
        </p:txBody>
      </p:sp>
      <p:pic>
        <p:nvPicPr>
          <p:cNvPr id="1026" name="Picture 2" descr="THIẾT BỊ ĐO NHỊP TIM VÀ NỒNG ĐỘ OXY TRONG MÁU DẠNG ĐO KẸP NGÓN TAY LOẠI TỐT">
            <a:extLst>
              <a:ext uri="{FF2B5EF4-FFF2-40B4-BE49-F238E27FC236}">
                <a16:creationId xmlns:a16="http://schemas.microsoft.com/office/drawing/2014/main" id="{402712CA-9501-7E17-B788-9CD555A5E3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30200" y="2064351"/>
            <a:ext cx="4267200" cy="40175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áy đo nồng độ oxy trong máu SPO2 và nhịp tim Beurer PO60 - Thiết bị y tế Phương Mai">
            <a:extLst>
              <a:ext uri="{FF2B5EF4-FFF2-40B4-BE49-F238E27FC236}">
                <a16:creationId xmlns:a16="http://schemas.microsoft.com/office/drawing/2014/main" id="{2A8ADDFD-0BBF-DF9D-340A-5A426F0FA3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481050" y="5662497"/>
            <a:ext cx="4068762" cy="3793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C256ED-594A-8E14-792B-7E3EF0002BC9}"/>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7</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602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85E3D-32E5-516C-1AE3-6E2D591DA08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481298-14A2-1217-DEAB-710E1594F891}"/>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vi-VN"/>
          </a:p>
        </p:txBody>
      </p:sp>
      <p:sp>
        <p:nvSpPr>
          <p:cNvPr id="3" name="Freeform 3">
            <a:extLst>
              <a:ext uri="{FF2B5EF4-FFF2-40B4-BE49-F238E27FC236}">
                <a16:creationId xmlns:a16="http://schemas.microsoft.com/office/drawing/2014/main" id="{4C578877-1FFF-5442-26C1-440263A60EC7}"/>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vi-VN"/>
          </a:p>
        </p:txBody>
      </p:sp>
      <p:sp>
        <p:nvSpPr>
          <p:cNvPr id="207" name="TextBox 206">
            <a:extLst>
              <a:ext uri="{FF2B5EF4-FFF2-40B4-BE49-F238E27FC236}">
                <a16:creationId xmlns:a16="http://schemas.microsoft.com/office/drawing/2014/main" id="{07A401DC-A0EC-9A17-C783-880DA7611B9C}"/>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CÁC LOẠI CẢM BIẾN NHỊP TIM</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D5A521C7-8507-7816-C50A-7965CF9DD3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71218A23-6C7D-BC14-FCFF-8496C355FF4F}"/>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MAX30102</a:t>
            </a:r>
            <a:r>
              <a:rPr lang="vi-VN" sz="3600" dirty="0"/>
              <a:t>: Giới thiệu về cảm biến MAX30102, cách nó đo nhịp tim và độ bão hòa oxy trong máu (SpO2).</a:t>
            </a:r>
          </a:p>
          <a:p>
            <a:pPr marL="571500" indent="-571500" algn="just">
              <a:lnSpc>
                <a:spcPct val="150000"/>
              </a:lnSpc>
              <a:buClr>
                <a:srgbClr val="1F409A"/>
              </a:buClr>
              <a:buFont typeface="Arial" panose="020B0604020202020204" pitchFamily="34" charset="0"/>
              <a:buChar char="•"/>
            </a:pPr>
            <a:r>
              <a:rPr lang="vi-VN" sz="3600" b="1" dirty="0"/>
              <a:t>Các loại cảm biến khác</a:t>
            </a:r>
            <a:r>
              <a:rPr lang="vi-VN" sz="3600" dirty="0"/>
              <a:t>: Có một số loại cảm biến khác khá phổ biến như là </a:t>
            </a:r>
            <a:r>
              <a:rPr lang="vi-VN" sz="3600" b="1" dirty="0"/>
              <a:t>MAX30102</a:t>
            </a:r>
            <a:r>
              <a:rPr lang="vi-VN" sz="3600" dirty="0"/>
              <a:t>, </a:t>
            </a:r>
            <a:r>
              <a:rPr lang="vi-VN" sz="3600" b="1" dirty="0"/>
              <a:t>Pulse Sensor</a:t>
            </a:r>
            <a:r>
              <a:rPr lang="vi-VN" sz="3600" dirty="0"/>
              <a:t>, </a:t>
            </a:r>
            <a:r>
              <a:rPr lang="vi-VN" sz="3600" b="1" dirty="0"/>
              <a:t>Polar H10</a:t>
            </a:r>
            <a:r>
              <a:rPr lang="vi-VN" sz="3600" dirty="0"/>
              <a:t>, v.v.,</a:t>
            </a:r>
          </a:p>
          <a:p>
            <a:pPr marL="571500" indent="-571500" algn="just">
              <a:lnSpc>
                <a:spcPct val="150000"/>
              </a:lnSpc>
              <a:buClr>
                <a:srgbClr val="1F409A"/>
              </a:buClr>
              <a:buFont typeface="Arial" panose="020B0604020202020204" pitchFamily="34" charset="0"/>
              <a:buChar char="•"/>
            </a:pPr>
            <a:r>
              <a:rPr lang="vi-VN" sz="3600" dirty="0"/>
              <a:t>Nhóm em quyết định sử dụng </a:t>
            </a:r>
            <a:r>
              <a:rPr lang="vi-VN" sz="3600" b="1" dirty="0"/>
              <a:t>MAX30102</a:t>
            </a:r>
            <a:r>
              <a:rPr lang="vi-VN" sz="3600" dirty="0"/>
              <a:t> để đo nhịp tim vì nó đo nhịp tim và độ bão hòa Oxy chính xác, kích thước nhỏ gọn và dễ sử dụng,....</a:t>
            </a:r>
          </a:p>
        </p:txBody>
      </p:sp>
      <p:pic>
        <p:nvPicPr>
          <p:cNvPr id="1030" name="Picture 6" descr="Hướng dẫn MAX30102 Arduino đo nhịp tim và SpO2 - IoT Zone">
            <a:extLst>
              <a:ext uri="{FF2B5EF4-FFF2-40B4-BE49-F238E27FC236}">
                <a16:creationId xmlns:a16="http://schemas.microsoft.com/office/drawing/2014/main" id="{CB6A2CAF-4627-3668-8045-E8855DD3B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97656" y="6143401"/>
            <a:ext cx="4648200" cy="25823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hịp tim nhanh có nguy hiểm không và cách điều trị hiệu quả">
            <a:extLst>
              <a:ext uri="{FF2B5EF4-FFF2-40B4-BE49-F238E27FC236}">
                <a16:creationId xmlns:a16="http://schemas.microsoft.com/office/drawing/2014/main" id="{554758EA-90D2-4AA8-E9A9-D63C77AF35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97656" y="2260180"/>
            <a:ext cx="4428344" cy="33555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B62948-567F-9D08-7CAC-119B5267A9AA}"/>
              </a:ext>
            </a:extLst>
          </p:cNvPr>
          <p:cNvSpPr txBox="1"/>
          <p:nvPr/>
        </p:nvSpPr>
        <p:spPr>
          <a:xfrm>
            <a:off x="304800" y="9587770"/>
            <a:ext cx="9144000" cy="699230"/>
          </a:xfrm>
          <a:prstGeom prst="rect">
            <a:avLst/>
          </a:prstGeom>
          <a:noFill/>
        </p:spPr>
        <p:txBody>
          <a:bodyPr wrap="square">
            <a:spAutoFit/>
          </a:bodyPr>
          <a:lstStyle/>
          <a:p>
            <a:pPr algn="just">
              <a:lnSpc>
                <a:spcPct val="150000"/>
              </a:lnSpc>
              <a:buClr>
                <a:srgbClr val="1F409A"/>
              </a:buClr>
            </a:pPr>
            <a:r>
              <a:rPr lang="vi-VN" sz="3000" dirty="0">
                <a:latin typeface="Arial" panose="020B0604020202020204" pitchFamily="34" charset="0"/>
                <a:cs typeface="Arial" panose="020B0604020202020204" pitchFamily="34" charset="0"/>
              </a:rPr>
              <a:t>8</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365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14510</TotalTime>
  <Words>1490</Words>
  <Application>Microsoft Office PowerPoint</Application>
  <PresentationFormat>Tùy chỉnh</PresentationFormat>
  <Paragraphs>121</Paragraphs>
  <Slides>20</Slides>
  <Notes>1</Notes>
  <HiddenSlides>0</HiddenSlides>
  <MMClips>0</MMClips>
  <ScaleCrop>false</ScaleCrop>
  <HeadingPairs>
    <vt:vector size="6" baseType="variant">
      <vt:variant>
        <vt:lpstr>Phông được Dùng</vt:lpstr>
      </vt:variant>
      <vt:variant>
        <vt:i4>3</vt:i4>
      </vt:variant>
      <vt:variant>
        <vt:lpstr>Chủ đề</vt:lpstr>
      </vt:variant>
      <vt:variant>
        <vt:i4>1</vt:i4>
      </vt:variant>
      <vt:variant>
        <vt:lpstr>Tiêu đề Bản chiếu</vt:lpstr>
      </vt:variant>
      <vt:variant>
        <vt:i4>20</vt:i4>
      </vt:variant>
    </vt:vector>
  </HeadingPairs>
  <TitlesOfParts>
    <vt:vector size="24" baseType="lpstr">
      <vt:lpstr>SegoeuiPc</vt:lpstr>
      <vt:lpstr>Arial</vt:lpstr>
      <vt:lpstr>Calibri</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Linh Nguyễn</cp:lastModifiedBy>
  <cp:revision>110</cp:revision>
  <dcterms:created xsi:type="dcterms:W3CDTF">2006-08-16T00:00:00Z</dcterms:created>
  <dcterms:modified xsi:type="dcterms:W3CDTF">2025-03-19T15:38:04Z</dcterms:modified>
  <dc:identifier>DAGG9A1kugA</dc:identifier>
</cp:coreProperties>
</file>